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2" r:id="rId1"/>
  </p:sldMasterIdLst>
  <p:notesMasterIdLst>
    <p:notesMasterId r:id="rId23"/>
  </p:notesMasterIdLst>
  <p:handoutMasterIdLst>
    <p:handoutMasterId r:id="rId24"/>
  </p:handoutMasterIdLst>
  <p:sldIdLst>
    <p:sldId id="280" r:id="rId2"/>
    <p:sldId id="258" r:id="rId3"/>
    <p:sldId id="276" r:id="rId4"/>
    <p:sldId id="259" r:id="rId5"/>
    <p:sldId id="260" r:id="rId6"/>
    <p:sldId id="261" r:id="rId7"/>
    <p:sldId id="262" r:id="rId8"/>
    <p:sldId id="263" r:id="rId9"/>
    <p:sldId id="265" r:id="rId10"/>
    <p:sldId id="266" r:id="rId11"/>
    <p:sldId id="275" r:id="rId12"/>
    <p:sldId id="268" r:id="rId13"/>
    <p:sldId id="269" r:id="rId14"/>
    <p:sldId id="277" r:id="rId15"/>
    <p:sldId id="270" r:id="rId16"/>
    <p:sldId id="271" r:id="rId17"/>
    <p:sldId id="278" r:id="rId18"/>
    <p:sldId id="272" r:id="rId19"/>
    <p:sldId id="273" r:id="rId20"/>
    <p:sldId id="282" r:id="rId21"/>
    <p:sldId id="264"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881" autoAdjust="0"/>
  </p:normalViewPr>
  <p:slideViewPr>
    <p:cSldViewPr snapToGrid="0">
      <p:cViewPr varScale="1">
        <p:scale>
          <a:sx n="81" d="100"/>
          <a:sy n="81" d="100"/>
        </p:scale>
        <p:origin x="725" y="5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2" d="100"/>
          <a:sy n="52" d="100"/>
        </p:scale>
        <p:origin x="286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Admin\Desktop\Project%20No.%202%20-Stockmarket%20Analysis%20Project\Final%20dashboard\synthetic_stock_data-Shivangi.xlsx"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C:\Users\Admin\Desktop\Project%20No.%202%20-Stockmarket%20Analysis%20Project\Final%20dashboard\synthetic_stock_data-Shivangi.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Admin\Desktop\Project%20No.%202%20-Stockmarket%20Analysis%20Project\Final%20dashboard\synthetic_stock_data-Shivangi.xlsx" TargetMode="External"/></Relationships>
</file>

<file path=ppt/charts/_rels/chart4.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file:///C:\Users\Admin\Desktop\Project%20No.%202%20-Stockmarket%20Analysis%20Project\Final%20dashboard\synthetic_stock_data-Shivangi.xlsx" TargetMode="External"/></Relationships>
</file>

<file path=ppt/charts/_rels/chart5.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oleObject" Target="file:///C:\Users\Admin\Desktop\Project%20No.%202%20-Stockmarket%20Analysis%20Project\Final%20dashboard\synthetic_stock_data-Shivangi.xlsx" TargetMode="External"/></Relationships>
</file>

<file path=ppt/charts/_rels/chart6.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[synthetic_stock_data-Shivangi.xlsx]kpi1 !PivotTable1</c:name>
    <c:fmtId val="6"/>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'kpi1 '!$B$3</c:f>
              <c:strCache>
                <c:ptCount val="1"/>
                <c:pt idx="0">
                  <c:v>Total</c:v>
                </c:pt>
              </c:strCache>
            </c:strRef>
          </c:tx>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a:noFill/>
            </a:ln>
            <a:effectLst>
              <a:outerShdw blurRad="38100" dist="25400" dir="5400000" rotWithShape="0">
                <a:srgbClr val="000000">
                  <a:alpha val="60000"/>
                </a:srgbClr>
              </a:outerShdw>
            </a:effectLst>
          </c:spPr>
          <c:invertIfNegative val="0"/>
          <c:dLbls>
            <c:dLbl>
              <c:idx val="0"/>
              <c:tx>
                <c:rich>
                  <a:bodyPr/>
                  <a:lstStyle/>
                  <a:p>
                    <a:fld id="{20C1A66B-CAD3-4915-BC34-420DF5D4DB1F}" type="VALUE">
                      <a:rPr lang="en-US" sz="1400">
                        <a:solidFill>
                          <a:schemeClr val="bg1"/>
                        </a:solidFill>
                      </a:rPr>
                      <a:pPr/>
                      <a:t>[VALUE]</a:t>
                    </a:fld>
                    <a:endParaRPr lang="en-IN"/>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9C99-490D-8494-0E07BA38F1AE}"/>
                </c:ext>
              </c:extLst>
            </c:dLbl>
            <c:dLbl>
              <c:idx val="1"/>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bg1"/>
                      </a:solidFill>
                      <a:latin typeface="Söhne"/>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1-9C99-490D-8494-0E07BA38F1AE}"/>
                </c:ext>
              </c:extLst>
            </c:dLbl>
            <c:dLbl>
              <c:idx val="2"/>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bg1"/>
                      </a:solidFill>
                      <a:latin typeface="Söhne"/>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2-9C99-490D-8494-0E07BA38F1AE}"/>
                </c:ext>
              </c:extLst>
            </c:dLbl>
            <c:dLbl>
              <c:idx val="3"/>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bg1"/>
                      </a:solidFill>
                      <a:latin typeface="Söhne"/>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3-9C99-490D-8494-0E07BA38F1AE}"/>
                </c:ext>
              </c:extLst>
            </c:dLbl>
            <c:dLbl>
              <c:idx val="4"/>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bg1"/>
                      </a:solidFill>
                      <a:latin typeface="Söhne"/>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4-9C99-490D-8494-0E07BA38F1AE}"/>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lumMod val="85000"/>
                      </a:schemeClr>
                    </a:solidFill>
                    <a:latin typeface="Söhne"/>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'kpi1 '!$A$4:$A$9</c:f>
              <c:strCache>
                <c:ptCount val="5"/>
                <c:pt idx="0">
                  <c:v>AAPL</c:v>
                </c:pt>
                <c:pt idx="1">
                  <c:v>AMZN</c:v>
                </c:pt>
                <c:pt idx="2">
                  <c:v>FB</c:v>
                </c:pt>
                <c:pt idx="3">
                  <c:v>GOOGL</c:v>
                </c:pt>
                <c:pt idx="4">
                  <c:v>MSFT</c:v>
                </c:pt>
              </c:strCache>
            </c:strRef>
          </c:cat>
          <c:val>
            <c:numRef>
              <c:f>'kpi1 '!$B$4:$B$9</c:f>
              <c:numCache>
                <c:formatCode>\ #,##0.000,,\ "M"\ </c:formatCode>
                <c:ptCount val="5"/>
                <c:pt idx="0">
                  <c:v>5495212.6786888512</c:v>
                </c:pt>
                <c:pt idx="1">
                  <c:v>5524339.3196804207</c:v>
                </c:pt>
                <c:pt idx="2">
                  <c:v>5526985.7804658599</c:v>
                </c:pt>
                <c:pt idx="3">
                  <c:v>5510864.7214648221</c:v>
                </c:pt>
                <c:pt idx="4">
                  <c:v>5517102.6806345405</c:v>
                </c:pt>
              </c:numCache>
            </c:numRef>
          </c:val>
          <c:extLst>
            <c:ext xmlns:c16="http://schemas.microsoft.com/office/drawing/2014/chart" uri="{C3380CC4-5D6E-409C-BE32-E72D297353CC}">
              <c16:uniqueId val="{00000000-731A-4110-9132-C98646FBAE33}"/>
            </c:ext>
          </c:extLst>
        </c:ser>
        <c:dLbls>
          <c:dLblPos val="outEnd"/>
          <c:showLegendKey val="0"/>
          <c:showVal val="1"/>
          <c:showCatName val="0"/>
          <c:showSerName val="0"/>
          <c:showPercent val="0"/>
          <c:showBubbleSize val="0"/>
        </c:dLbls>
        <c:gapWidth val="100"/>
        <c:overlap val="-24"/>
        <c:axId val="83988112"/>
        <c:axId val="213904784"/>
      </c:barChart>
      <c:catAx>
        <c:axId val="8398811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400" b="1" i="0" u="none" strike="noStrike" kern="1200" baseline="0">
                <a:solidFill>
                  <a:schemeClr val="bg1"/>
                </a:solidFill>
                <a:latin typeface="Söhne"/>
                <a:ea typeface="+mn-ea"/>
                <a:cs typeface="+mn-cs"/>
              </a:defRPr>
            </a:pPr>
            <a:endParaRPr lang="en-US"/>
          </a:p>
        </c:txPr>
        <c:crossAx val="213904784"/>
        <c:crosses val="autoZero"/>
        <c:auto val="1"/>
        <c:lblAlgn val="ctr"/>
        <c:lblOffset val="100"/>
        <c:noMultiLvlLbl val="0"/>
      </c:catAx>
      <c:valAx>
        <c:axId val="213904784"/>
        <c:scaling>
          <c:orientation val="minMax"/>
        </c:scaling>
        <c:delete val="1"/>
        <c:axPos val="l"/>
        <c:numFmt formatCode="\ #,##0.000,,\ &quot;M&quot;\ " sourceLinked="1"/>
        <c:majorTickMark val="none"/>
        <c:minorTickMark val="none"/>
        <c:tickLblPos val="nextTo"/>
        <c:crossAx val="83988112"/>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[synthetic_stock_data-Shivangi.xlsx]kpi 2!PivotTable2</c:name>
    <c:fmtId val="20"/>
  </c:pivotSource>
  <c:chart>
    <c:autoTitleDeleted val="1"/>
    <c:pivotFmts>
      <c:pivotFmt>
        <c:idx val="0"/>
        <c:spPr>
          <a:solidFill>
            <a:schemeClr val="accent1"/>
          </a:solidFill>
          <a:ln w="28575" cap="rnd" cmpd="sng" algn="ctr">
            <a:solidFill>
              <a:schemeClr val="accent1"/>
            </a:solidFill>
            <a:round/>
          </a:ln>
          <a:effectLst/>
        </c:spPr>
        <c:marker>
          <c:symbol val="diamond"/>
          <c:size val="7"/>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cmpd="sng" algn="ctr">
            <a:solidFill>
              <a:schemeClr val="accent1"/>
            </a:solidFill>
            <a:round/>
          </a:ln>
          <a:effectLst/>
        </c:spPr>
        <c:marker>
          <c:symbol val="diamond"/>
          <c:size val="7"/>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cmpd="sng" algn="ctr">
            <a:solidFill>
              <a:schemeClr val="accent1"/>
            </a:solidFill>
            <a:round/>
          </a:ln>
          <a:effectLst/>
        </c:spPr>
        <c:marker>
          <c:symbol val="diamond"/>
          <c:size val="7"/>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cmpd="sng" algn="ctr">
            <a:solidFill>
              <a:schemeClr val="accent1"/>
            </a:solidFill>
            <a:round/>
          </a:ln>
          <a:effectLst/>
        </c:spPr>
        <c:marker>
          <c:symbol val="diamond"/>
          <c:size val="7"/>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
        <c:spPr>
          <a:noFill/>
          <a:ln w="28575" cap="rnd" cmpd="sng" algn="ctr">
            <a:solidFill>
              <a:schemeClr val="accent1"/>
            </a:solidFill>
            <a:round/>
          </a:ln>
          <a:effectLst/>
        </c:spPr>
        <c:marker>
          <c:symbol val="diamond"/>
          <c:size val="7"/>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269983199511729E-2"/>
          <c:y val="9.7520179010491398E-2"/>
          <c:w val="0.91617397455556326"/>
          <c:h val="0.73663714217371468"/>
        </c:manualLayout>
      </c:layout>
      <c:lineChart>
        <c:grouping val="standard"/>
        <c:varyColors val="0"/>
        <c:ser>
          <c:idx val="0"/>
          <c:order val="0"/>
          <c:tx>
            <c:strRef>
              <c:f>'kpi 2'!$B$3</c:f>
              <c:strCache>
                <c:ptCount val="1"/>
                <c:pt idx="0">
                  <c:v>Total</c:v>
                </c:pt>
              </c:strCache>
            </c:strRef>
          </c:tx>
          <c:spPr>
            <a:ln w="22225" cap="rnd">
              <a:solidFill>
                <a:schemeClr val="accent1"/>
              </a:solidFill>
            </a:ln>
            <a:effectLst>
              <a:glow rad="139700">
                <a:schemeClr val="accent1">
                  <a:satMod val="175000"/>
                  <a:alpha val="14000"/>
                </a:schemeClr>
              </a:glow>
            </a:effectLst>
          </c:spPr>
          <c:marker>
            <c:symbol val="none"/>
          </c:marker>
          <c:dLbls>
            <c:dLbl>
              <c:idx val="0"/>
              <c:layout>
                <c:manualLayout>
                  <c:x val="-6.3708572993700349E-2"/>
                  <c:y val="-6.181647252539412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380D-44E8-AFBA-75CE3AFD1098}"/>
                </c:ext>
              </c:extLst>
            </c:dLbl>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bg1"/>
                    </a:solidFill>
                    <a:latin typeface="Söhne"/>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'kpi 2'!$A$4:$A$9</c:f>
              <c:strCache>
                <c:ptCount val="5"/>
                <c:pt idx="0">
                  <c:v>AAPL</c:v>
                </c:pt>
                <c:pt idx="1">
                  <c:v>AMZN</c:v>
                </c:pt>
                <c:pt idx="2">
                  <c:v>FB</c:v>
                </c:pt>
                <c:pt idx="3">
                  <c:v>GOOGL</c:v>
                </c:pt>
                <c:pt idx="4">
                  <c:v>MSFT</c:v>
                </c:pt>
              </c:strCache>
            </c:strRef>
          </c:cat>
          <c:val>
            <c:numRef>
              <c:f>'kpi 2'!$B$4:$B$9</c:f>
              <c:numCache>
                <c:formatCode>0.0000</c:formatCode>
                <c:ptCount val="5"/>
                <c:pt idx="0">
                  <c:v>1.0021898973796977</c:v>
                </c:pt>
                <c:pt idx="1">
                  <c:v>1.0013824838187684</c:v>
                </c:pt>
                <c:pt idx="2">
                  <c:v>0.99868239528141756</c:v>
                </c:pt>
                <c:pt idx="3">
                  <c:v>0.99995322917703844</c:v>
                </c:pt>
                <c:pt idx="4">
                  <c:v>1.0023216601815825</c:v>
                </c:pt>
              </c:numCache>
            </c:numRef>
          </c:val>
          <c:smooth val="0"/>
          <c:extLst>
            <c:ext xmlns:c16="http://schemas.microsoft.com/office/drawing/2014/chart" uri="{C3380CC4-5D6E-409C-BE32-E72D297353CC}">
              <c16:uniqueId val="{00000000-A5EA-4B65-B96A-0A483014186B}"/>
            </c:ext>
          </c:extLst>
        </c:ser>
        <c:dLbls>
          <c:dLblPos val="ctr"/>
          <c:showLegendKey val="0"/>
          <c:showVal val="1"/>
          <c:showCatName val="0"/>
          <c:showSerName val="0"/>
          <c:showPercent val="0"/>
          <c:showBubbleSize val="0"/>
        </c:dLbls>
        <c:smooth val="0"/>
        <c:axId val="258369488"/>
        <c:axId val="258358672"/>
      </c:lineChart>
      <c:catAx>
        <c:axId val="258369488"/>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bg1"/>
                </a:solidFill>
                <a:latin typeface="Söhne"/>
                <a:ea typeface="+mn-ea"/>
                <a:cs typeface="+mn-cs"/>
              </a:defRPr>
            </a:pPr>
            <a:endParaRPr lang="en-US"/>
          </a:p>
        </c:txPr>
        <c:crossAx val="258358672"/>
        <c:crosses val="autoZero"/>
        <c:auto val="1"/>
        <c:lblAlgn val="ctr"/>
        <c:lblOffset val="100"/>
        <c:noMultiLvlLbl val="0"/>
      </c:catAx>
      <c:valAx>
        <c:axId val="258358672"/>
        <c:scaling>
          <c:orientation val="minMax"/>
        </c:scaling>
        <c:delete val="1"/>
        <c:axPos val="l"/>
        <c:numFmt formatCode="0.0000" sourceLinked="1"/>
        <c:majorTickMark val="none"/>
        <c:minorTickMark val="none"/>
        <c:tickLblPos val="nextTo"/>
        <c:crossAx val="258369488"/>
        <c:crosses val="autoZero"/>
        <c:crossBetween val="between"/>
      </c:valAx>
      <c:spPr>
        <a:noFill/>
        <a:ln>
          <a:noFill/>
        </a:ln>
        <a:effectLst/>
      </c:spPr>
    </c:plotArea>
    <c:plotVisOnly val="1"/>
    <c:dispBlanksAs val="gap"/>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[synthetic_stock_data-Shivangi.xlsx]kpi 3!PivotTable3</c:name>
    <c:fmtId val="12"/>
  </c:pivotSource>
  <c:chart>
    <c:autoTitleDeleted val="1"/>
    <c:pivotFmts>
      <c:pivotFmt>
        <c:idx val="0"/>
        <c:spPr>
          <a:solidFill>
            <a:schemeClr val="accent1"/>
          </a:solidFill>
          <a:ln w="19050">
            <a:solidFill>
              <a:schemeClr val="lt1"/>
            </a:solidFill>
          </a:ln>
          <a:effectLst/>
        </c:spPr>
        <c:marker>
          <c:symbol val="none"/>
        </c:marker>
        <c:dLbl>
          <c:idx val="0"/>
          <c:numFmt formatCode="0.0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numFmt formatCode="0.0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marker>
          <c:symbol val="none"/>
        </c:marker>
        <c:dLbl>
          <c:idx val="0"/>
          <c:numFmt formatCode="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marker>
          <c:symbol val="none"/>
        </c:marker>
        <c:dLbl>
          <c:idx val="0"/>
          <c:numFmt formatCode="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marker>
          <c:symbol val="none"/>
        </c:marker>
        <c:dLbl>
          <c:idx val="0"/>
          <c:numFmt formatCode="0" sourceLinked="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s>
    <c:plotArea>
      <c:layout/>
      <c:pieChart>
        <c:varyColors val="1"/>
        <c:ser>
          <c:idx val="0"/>
          <c:order val="0"/>
          <c:tx>
            <c:strRef>
              <c:f>'kpi 3'!$B$3</c:f>
              <c:strCache>
                <c:ptCount val="1"/>
                <c:pt idx="0">
                  <c:v>Total</c:v>
                </c:pt>
              </c:strCache>
            </c:strRef>
          </c:tx>
          <c:dPt>
            <c:idx val="0"/>
            <c:bubble3D val="0"/>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a:noFill/>
              </a:ln>
              <a:effectLst>
                <a:outerShdw blurRad="38100" dist="25400" dir="5400000" rotWithShape="0">
                  <a:srgbClr val="000000">
                    <a:alpha val="60000"/>
                  </a:srgbClr>
                </a:outerShdw>
              </a:effectLst>
            </c:spPr>
            <c:extLst>
              <c:ext xmlns:c16="http://schemas.microsoft.com/office/drawing/2014/chart" uri="{C3380CC4-5D6E-409C-BE32-E72D297353CC}">
                <c16:uniqueId val="{00000001-7CD2-4094-BF9D-991FF8395277}"/>
              </c:ext>
            </c:extLst>
          </c:dPt>
          <c:dPt>
            <c:idx val="1"/>
            <c:bubble3D val="0"/>
            <c:spPr>
              <a:blipFill>
                <a:blip xmlns:r="http://schemas.openxmlformats.org/officeDocument/2006/relationships" r:embed="rId3">
                  <a:duotone>
                    <a:schemeClr val="accent2">
                      <a:shade val="74000"/>
                      <a:satMod val="130000"/>
                      <a:lumMod val="90000"/>
                    </a:schemeClr>
                    <a:schemeClr val="accent2">
                      <a:tint val="94000"/>
                      <a:satMod val="120000"/>
                      <a:lumMod val="104000"/>
                    </a:schemeClr>
                  </a:duotone>
                </a:blip>
                <a:tile tx="0" ty="0" sx="100000" sy="100000" flip="none" algn="tl"/>
              </a:blipFill>
              <a:ln>
                <a:noFill/>
              </a:ln>
              <a:effectLst>
                <a:outerShdw blurRad="38100" dist="25400" dir="5400000" rotWithShape="0">
                  <a:srgbClr val="000000">
                    <a:alpha val="60000"/>
                  </a:srgbClr>
                </a:outerShdw>
              </a:effectLst>
            </c:spPr>
            <c:extLst>
              <c:ext xmlns:c16="http://schemas.microsoft.com/office/drawing/2014/chart" uri="{C3380CC4-5D6E-409C-BE32-E72D297353CC}">
                <c16:uniqueId val="{00000003-7CD2-4094-BF9D-991FF8395277}"/>
              </c:ext>
            </c:extLst>
          </c:dPt>
          <c:dPt>
            <c:idx val="2"/>
            <c:bubble3D val="0"/>
            <c:spPr>
              <a:blipFill>
                <a:blip xmlns:r="http://schemas.openxmlformats.org/officeDocument/2006/relationships" r:embed="rId3">
                  <a:duotone>
                    <a:schemeClr val="accent3">
                      <a:shade val="74000"/>
                      <a:satMod val="130000"/>
                      <a:lumMod val="90000"/>
                    </a:schemeClr>
                    <a:schemeClr val="accent3">
                      <a:tint val="94000"/>
                      <a:satMod val="120000"/>
                      <a:lumMod val="104000"/>
                    </a:schemeClr>
                  </a:duotone>
                </a:blip>
                <a:tile tx="0" ty="0" sx="100000" sy="100000" flip="none" algn="tl"/>
              </a:blipFill>
              <a:ln>
                <a:noFill/>
              </a:ln>
              <a:effectLst>
                <a:outerShdw blurRad="38100" dist="25400" dir="5400000" rotWithShape="0">
                  <a:srgbClr val="000000">
                    <a:alpha val="60000"/>
                  </a:srgbClr>
                </a:outerShdw>
              </a:effectLst>
            </c:spPr>
            <c:extLst>
              <c:ext xmlns:c16="http://schemas.microsoft.com/office/drawing/2014/chart" uri="{C3380CC4-5D6E-409C-BE32-E72D297353CC}">
                <c16:uniqueId val="{00000005-7CD2-4094-BF9D-991FF8395277}"/>
              </c:ext>
            </c:extLst>
          </c:dPt>
          <c:dPt>
            <c:idx val="3"/>
            <c:bubble3D val="0"/>
            <c:spPr>
              <a:blipFill>
                <a:blip xmlns:r="http://schemas.openxmlformats.org/officeDocument/2006/relationships" r:embed="rId3">
                  <a:duotone>
                    <a:schemeClr val="accent4">
                      <a:shade val="74000"/>
                      <a:satMod val="130000"/>
                      <a:lumMod val="90000"/>
                    </a:schemeClr>
                    <a:schemeClr val="accent4">
                      <a:tint val="94000"/>
                      <a:satMod val="120000"/>
                      <a:lumMod val="104000"/>
                    </a:schemeClr>
                  </a:duotone>
                </a:blip>
                <a:tile tx="0" ty="0" sx="100000" sy="100000" flip="none" algn="tl"/>
              </a:blipFill>
              <a:ln>
                <a:noFill/>
              </a:ln>
              <a:effectLst>
                <a:outerShdw blurRad="38100" dist="25400" dir="5400000" rotWithShape="0">
                  <a:srgbClr val="000000">
                    <a:alpha val="60000"/>
                  </a:srgbClr>
                </a:outerShdw>
              </a:effectLst>
            </c:spPr>
            <c:extLst>
              <c:ext xmlns:c16="http://schemas.microsoft.com/office/drawing/2014/chart" uri="{C3380CC4-5D6E-409C-BE32-E72D297353CC}">
                <c16:uniqueId val="{00000007-7CD2-4094-BF9D-991FF8395277}"/>
              </c:ext>
            </c:extLst>
          </c:dPt>
          <c:dPt>
            <c:idx val="4"/>
            <c:bubble3D val="0"/>
            <c:explosion val="31"/>
            <c:spPr>
              <a:blipFill>
                <a:blip xmlns:r="http://schemas.openxmlformats.org/officeDocument/2006/relationships" r:embed="rId3">
                  <a:duotone>
                    <a:schemeClr val="accent5">
                      <a:shade val="74000"/>
                      <a:satMod val="130000"/>
                      <a:lumMod val="90000"/>
                    </a:schemeClr>
                    <a:schemeClr val="accent5">
                      <a:tint val="94000"/>
                      <a:satMod val="120000"/>
                      <a:lumMod val="104000"/>
                    </a:schemeClr>
                  </a:duotone>
                </a:blip>
                <a:tile tx="0" ty="0" sx="100000" sy="100000" flip="none" algn="tl"/>
              </a:blipFill>
              <a:ln>
                <a:noFill/>
              </a:ln>
              <a:effectLst>
                <a:outerShdw blurRad="38100" dist="25400" dir="5400000" rotWithShape="0">
                  <a:srgbClr val="000000">
                    <a:alpha val="60000"/>
                  </a:srgbClr>
                </a:outerShdw>
              </a:effectLst>
            </c:spPr>
            <c:extLst>
              <c:ext xmlns:c16="http://schemas.microsoft.com/office/drawing/2014/chart" uri="{C3380CC4-5D6E-409C-BE32-E72D297353CC}">
                <c16:uniqueId val="{00000009-7CD2-4094-BF9D-991FF8395277}"/>
              </c:ext>
            </c:extLst>
          </c:dPt>
          <c:dLbls>
            <c:dLbl>
              <c:idx val="0"/>
              <c:layout>
                <c:manualLayout>
                  <c:x val="-8.8091434299497562E-2"/>
                  <c:y val="3.2287424175399523E-2"/>
                </c:manualLayout>
              </c:layout>
              <c:tx>
                <c:rich>
                  <a:bodyPr/>
                  <a:lstStyle/>
                  <a:p>
                    <a:fld id="{B69F1B47-7DE1-4658-A21B-4C1DAE6DD1D3}" type="CATEGORYNAME">
                      <a:rPr lang="en-US"/>
                      <a:pPr/>
                      <a:t>[CATEGORY NAME]</a:t>
                    </a:fld>
                    <a:r>
                      <a:rPr lang="en-US"/>
                      <a:t> </a:t>
                    </a:r>
                  </a:p>
                  <a:p>
                    <a:fld id="{59DCC9B8-C44B-4A11-8328-1CCDE287B377}" type="VALUE">
                      <a:rPr lang="en-US"/>
                      <a:pPr/>
                      <a:t>[VALUE]</a:t>
                    </a:fld>
                    <a:endParaRPr lang="en-IN"/>
                  </a:p>
                </c:rich>
              </c:tx>
              <c:dLblPos val="bestFit"/>
              <c:showLegendKey val="0"/>
              <c:showVal val="1"/>
              <c:showCatName val="1"/>
              <c:showSerName val="0"/>
              <c:showPercent val="0"/>
              <c:showBubbleSize val="0"/>
              <c:separator> </c:separator>
              <c:extLst>
                <c:ext xmlns:c15="http://schemas.microsoft.com/office/drawing/2012/chart" uri="{CE6537A1-D6FC-4f65-9D91-7224C49458BB}">
                  <c15:layout>
                    <c:manualLayout>
                      <c:w val="0.28832883590425173"/>
                      <c:h val="0.18916394638762196"/>
                    </c:manualLayout>
                  </c15:layout>
                  <c15:dlblFieldTable/>
                  <c15:showDataLabelsRange val="0"/>
                </c:ext>
                <c:ext xmlns:c16="http://schemas.microsoft.com/office/drawing/2014/chart" uri="{C3380CC4-5D6E-409C-BE32-E72D297353CC}">
                  <c16:uniqueId val="{00000001-7CD2-4094-BF9D-991FF8395277}"/>
                </c:ext>
              </c:extLst>
            </c:dLbl>
            <c:dLbl>
              <c:idx val="1"/>
              <c:tx>
                <c:rich>
                  <a:bodyPr/>
                  <a:lstStyle/>
                  <a:p>
                    <a:fld id="{C9248364-403D-40AE-9150-69C347D6CE77}" type="CATEGORYNAME">
                      <a:rPr lang="en-US"/>
                      <a:pPr/>
                      <a:t>[CATEGORY NAME]</a:t>
                    </a:fld>
                    <a:r>
                      <a:rPr lang="en-US" baseline="0"/>
                      <a:t> </a:t>
                    </a:r>
                  </a:p>
                  <a:p>
                    <a:fld id="{62ECFE33-B942-4636-A189-BB607B4ECF9F}" type="VALUE">
                      <a:rPr lang="en-US" baseline="0" smtClean="0"/>
                      <a:pPr/>
                      <a:t>[VALUE]</a:t>
                    </a:fld>
                    <a:endParaRPr lang="en-IN"/>
                  </a:p>
                </c:rich>
              </c:tx>
              <c:dLblPos val="outEnd"/>
              <c:showLegendKey val="0"/>
              <c:showVal val="1"/>
              <c:showCatName val="1"/>
              <c:showSerName val="0"/>
              <c:showPercent val="0"/>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3-7CD2-4094-BF9D-991FF8395277}"/>
                </c:ext>
              </c:extLst>
            </c:dLbl>
            <c:dLbl>
              <c:idx val="2"/>
              <c:layout>
                <c:manualLayout>
                  <c:x val="1.9522784909087865E-2"/>
                  <c:y val="-1.4976219788476679E-2"/>
                </c:manualLayout>
              </c:layout>
              <c:tx>
                <c:rich>
                  <a:bodyPr/>
                  <a:lstStyle/>
                  <a:p>
                    <a:fld id="{F23D3AE9-D252-4868-885C-8CA01B59BC84}" type="CATEGORYNAME">
                      <a:rPr lang="en-US" sz="1400">
                        <a:latin typeface="Arial Black" panose="020B0A04020102020204" pitchFamily="34" charset="0"/>
                      </a:rPr>
                      <a:pPr/>
                      <a:t>[CATEGORY NAME]</a:t>
                    </a:fld>
                    <a:r>
                      <a:rPr lang="en-US" sz="1400">
                        <a:latin typeface="Arial Black" panose="020B0A04020102020204" pitchFamily="34" charset="0"/>
                      </a:rPr>
                      <a:t> </a:t>
                    </a:r>
                  </a:p>
                  <a:p>
                    <a:fld id="{B7BFBBDA-08CE-4B4C-AF35-27EB5BDA4628}" type="VALUE">
                      <a:rPr lang="en-US" sz="1400">
                        <a:latin typeface="Arial Black" panose="020B0A04020102020204" pitchFamily="34" charset="0"/>
                      </a:rPr>
                      <a:pPr/>
                      <a:t>[VALUE]</a:t>
                    </a:fld>
                    <a:endParaRPr lang="en-IN"/>
                  </a:p>
                </c:rich>
              </c:tx>
              <c:dLblPos val="bestFit"/>
              <c:showLegendKey val="0"/>
              <c:showVal val="1"/>
              <c:showCatName val="1"/>
              <c:showSerName val="0"/>
              <c:showPercent val="0"/>
              <c:showBubbleSize val="0"/>
              <c:separator> </c:separator>
              <c:extLst>
                <c:ext xmlns:c15="http://schemas.microsoft.com/office/drawing/2012/chart" uri="{CE6537A1-D6FC-4f65-9D91-7224C49458BB}">
                  <c15:layout>
                    <c:manualLayout>
                      <c:w val="0.1349310923070571"/>
                      <c:h val="0.15744411768215008"/>
                    </c:manualLayout>
                  </c15:layout>
                  <c15:dlblFieldTable/>
                  <c15:showDataLabelsRange val="0"/>
                </c:ext>
                <c:ext xmlns:c16="http://schemas.microsoft.com/office/drawing/2014/chart" uri="{C3380CC4-5D6E-409C-BE32-E72D297353CC}">
                  <c16:uniqueId val="{00000005-7CD2-4094-BF9D-991FF8395277}"/>
                </c:ext>
              </c:extLst>
            </c:dLbl>
            <c:dLbl>
              <c:idx val="4"/>
              <c:layout>
                <c:manualLayout>
                  <c:x val="-8.5249775128545924E-2"/>
                  <c:y val="2.8251496153474585E-2"/>
                </c:manualLayout>
              </c:layout>
              <c:tx>
                <c:rich>
                  <a:bodyPr rot="0" spcFirstLastPara="1" vertOverflow="ellipsis" vert="horz" wrap="square" anchor="ctr" anchorCtr="1"/>
                  <a:lstStyle/>
                  <a:p>
                    <a:pPr>
                      <a:defRPr sz="1400" b="1" i="0" u="none" strike="noStrike" kern="1200" baseline="0">
                        <a:solidFill>
                          <a:schemeClr val="dk1"/>
                        </a:solidFill>
                        <a:latin typeface="Arial Black" panose="020B0A04020102020204" pitchFamily="34" charset="0"/>
                        <a:ea typeface="+mn-ea"/>
                        <a:cs typeface="+mn-cs"/>
                      </a:defRPr>
                    </a:pPr>
                    <a:fld id="{C0C292A7-17E6-4D7D-BAEE-CF609BBB16F1}" type="CATEGORYNAME">
                      <a:rPr lang="en-US" b="1">
                        <a:latin typeface="Arial Black" panose="020B0A04020102020204" pitchFamily="34" charset="0"/>
                      </a:rPr>
                      <a:pPr>
                        <a:defRPr sz="1400" b="1">
                          <a:latin typeface="Arial Black" panose="020B0A04020102020204" pitchFamily="34" charset="0"/>
                        </a:defRPr>
                      </a:pPr>
                      <a:t>[CATEGORY NAME]</a:t>
                    </a:fld>
                    <a:r>
                      <a:rPr lang="en-US" b="1" baseline="0">
                        <a:latin typeface="Arial Black" panose="020B0A04020102020204" pitchFamily="34" charset="0"/>
                      </a:rPr>
                      <a:t> </a:t>
                    </a:r>
                  </a:p>
                  <a:p>
                    <a:pPr>
                      <a:defRPr sz="1400" b="1">
                        <a:latin typeface="Arial Black" panose="020B0A04020102020204" pitchFamily="34" charset="0"/>
                      </a:defRPr>
                    </a:pPr>
                    <a:fld id="{5155B5C7-D6C0-4241-8577-E5A6CD014816}" type="VALUE">
                      <a:rPr lang="en-US" b="1" baseline="0" smtClean="0">
                        <a:latin typeface="Arial Black" panose="020B0A04020102020204" pitchFamily="34" charset="0"/>
                      </a:rPr>
                      <a:pPr>
                        <a:defRPr sz="1400" b="1">
                          <a:latin typeface="Arial Black" panose="020B0A04020102020204" pitchFamily="34" charset="0"/>
                        </a:defRPr>
                      </a:pPr>
                      <a:t>[VALUE]</a:t>
                    </a:fld>
                    <a:endParaRPr lang="en-IN"/>
                  </a:p>
                </c:rich>
              </c:tx>
              <c:numFmt formatCode="0" sourceLinked="0"/>
              <c:spPr>
                <a:noFill/>
                <a:ln>
                  <a:noFill/>
                </a:ln>
                <a:effectLst/>
              </c:spPr>
              <c:txPr>
                <a:bodyPr rot="0" spcFirstLastPara="1" vertOverflow="ellipsis" vert="horz" wrap="square" anchor="ctr" anchorCtr="1"/>
                <a:lstStyle/>
                <a:p>
                  <a:pPr>
                    <a:defRPr sz="1400" b="1" i="0" u="none" strike="noStrike" kern="1200" baseline="0">
                      <a:solidFill>
                        <a:schemeClr val="dk1"/>
                      </a:solidFill>
                      <a:latin typeface="Arial Black" panose="020B0A04020102020204" pitchFamily="34" charset="0"/>
                      <a:ea typeface="+mn-ea"/>
                      <a:cs typeface="+mn-cs"/>
                    </a:defRPr>
                  </a:pPr>
                  <a:endParaRPr lang="en-US"/>
                </a:p>
              </c:txPr>
              <c:dLblPos val="bestFit"/>
              <c:showLegendKey val="0"/>
              <c:showVal val="1"/>
              <c:showCatName val="1"/>
              <c:showSerName val="0"/>
              <c:showPercent val="0"/>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9-7CD2-4094-BF9D-991FF8395277}"/>
                </c:ext>
              </c:extLst>
            </c:dLbl>
            <c:numFmt formatCode="0" sourceLinked="0"/>
            <c:spPr>
              <a:noFill/>
              <a:ln>
                <a:noFill/>
              </a:ln>
              <a:effectLst/>
            </c:spPr>
            <c:txPr>
              <a:bodyPr rot="0" spcFirstLastPara="1" vertOverflow="ellipsis" vert="horz" wrap="square" anchor="ctr" anchorCtr="1"/>
              <a:lstStyle/>
              <a:p>
                <a:pPr>
                  <a:defRPr sz="1400" b="0" i="0" u="none" strike="noStrike" kern="1200" baseline="0">
                    <a:solidFill>
                      <a:schemeClr val="dk1"/>
                    </a:solidFill>
                    <a:latin typeface="Arial Black" panose="020B0A04020102020204" pitchFamily="34" charset="0"/>
                    <a:ea typeface="+mn-ea"/>
                    <a:cs typeface="+mn-cs"/>
                  </a:defRPr>
                </a:pPr>
                <a:endParaRPr lang="en-US"/>
              </a:p>
            </c:txPr>
            <c:dLblPos val="outEnd"/>
            <c:showLegendKey val="0"/>
            <c:showVal val="1"/>
            <c:showCatName val="1"/>
            <c:showSerName val="0"/>
            <c:showPercent val="0"/>
            <c:showBubbleSize val="0"/>
            <c:separator> </c:separator>
            <c:showLeaderLines val="0"/>
            <c:extLst>
              <c:ext xmlns:c15="http://schemas.microsoft.com/office/drawing/2012/chart" uri="{CE6537A1-D6FC-4f65-9D91-7224C49458BB}"/>
            </c:extLst>
          </c:dLbls>
          <c:cat>
            <c:strRef>
              <c:f>'kpi 3'!$A$4:$A$9</c:f>
              <c:strCache>
                <c:ptCount val="5"/>
                <c:pt idx="0">
                  <c:v>AAPL</c:v>
                </c:pt>
                <c:pt idx="1">
                  <c:v>AMZN</c:v>
                </c:pt>
                <c:pt idx="2">
                  <c:v>FB</c:v>
                </c:pt>
                <c:pt idx="3">
                  <c:v>GOOGL</c:v>
                </c:pt>
                <c:pt idx="4">
                  <c:v>MSFT</c:v>
                </c:pt>
              </c:strCache>
            </c:strRef>
          </c:cat>
          <c:val>
            <c:numRef>
              <c:f>'kpi 3'!$B$4:$B$9</c:f>
              <c:numCache>
                <c:formatCode>General</c:formatCode>
                <c:ptCount val="5"/>
                <c:pt idx="0">
                  <c:v>2991.5</c:v>
                </c:pt>
                <c:pt idx="1">
                  <c:v>2988.5</c:v>
                </c:pt>
                <c:pt idx="2">
                  <c:v>2981</c:v>
                </c:pt>
                <c:pt idx="3">
                  <c:v>2952</c:v>
                </c:pt>
                <c:pt idx="4">
                  <c:v>3011</c:v>
                </c:pt>
              </c:numCache>
            </c:numRef>
          </c:val>
          <c:extLst>
            <c:ext xmlns:c16="http://schemas.microsoft.com/office/drawing/2014/chart" uri="{C3380CC4-5D6E-409C-BE32-E72D297353CC}">
              <c16:uniqueId val="{0000000A-7CD2-4094-BF9D-991FF8395277}"/>
            </c:ext>
          </c:extLst>
        </c:ser>
        <c:dLbls>
          <c:dLblPos val="outEnd"/>
          <c:showLegendKey val="0"/>
          <c:showVal val="1"/>
          <c:showCatName val="0"/>
          <c:showSerName val="0"/>
          <c:showPercent val="0"/>
          <c:showBubbleSize val="0"/>
          <c:showLeaderLines val="0"/>
        </c:dLbls>
        <c:firstSliceAng val="0"/>
      </c:pieChart>
      <c:spPr>
        <a:noFill/>
        <a:ln>
          <a:noFill/>
        </a:ln>
        <a:effectLst/>
      </c:spPr>
    </c:plotArea>
    <c:plotVisOnly val="1"/>
    <c:dispBlanksAs val="gap"/>
    <c:showDLblsOverMax val="0"/>
  </c:chart>
  <c:spPr>
    <a:gradFill rotWithShape="1">
      <a:gsLst>
        <a:gs pos="0">
          <a:schemeClr val="accent4">
            <a:tint val="60000"/>
            <a:lumMod val="110000"/>
          </a:schemeClr>
        </a:gs>
        <a:gs pos="100000">
          <a:schemeClr val="accent4">
            <a:tint val="82000"/>
          </a:schemeClr>
        </a:gs>
      </a:gsLst>
      <a:lin ang="5400000" scaled="0"/>
    </a:gradFill>
    <a:ln w="9525" cap="flat" cmpd="sng" algn="ctr">
      <a:solidFill>
        <a:schemeClr val="accent4"/>
      </a:solidFill>
      <a:prstDash val="solid"/>
    </a:ln>
    <a:effectLst/>
  </c:spPr>
  <c:txPr>
    <a:bodyPr/>
    <a:lstStyle/>
    <a:p>
      <a:pPr>
        <a:defRPr>
          <a:solidFill>
            <a:schemeClr val="dk1"/>
          </a:solidFill>
          <a:latin typeface="+mn-lt"/>
          <a:ea typeface="+mn-ea"/>
          <a:cs typeface="+mn-cs"/>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[synthetic_stock_data-Shivangi.xlsx]kpi 4!PivotTable4</c:name>
    <c:fmtId val="31"/>
  </c:pivotSource>
  <c:chart>
    <c:autoTitleDeleted val="1"/>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round/>
            </a:ln>
            <a:effectLst/>
          </c:spPr>
        </c:marker>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5.2777777777777778E-2"/>
              <c:y val="0.1250000000000000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1.3888888888888888E-2"/>
              <c:y val="6.018518518518518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5.0925337632079971E-17"/>
              <c:y val="-1.851851851851851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1.3888888888888888E-2"/>
              <c:y val="6.018518518518518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5.0925337632079971E-17"/>
              <c:y val="-1.851851851851851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5.2777777777777778E-2"/>
              <c:y val="0.1250000000000000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round/>
            </a:ln>
            <a:effectLst/>
          </c:spPr>
        </c:marker>
      </c:pivotFmt>
      <c:pivotFmt>
        <c:idx val="1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1.3888888888888888E-2"/>
              <c:y val="6.018518518518518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5.0925337632079971E-17"/>
              <c:y val="-1.851851851851851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5.2777777777777778E-2"/>
              <c:y val="0.1250000000000000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1.3888888888888888E-2"/>
              <c:y val="6.018518518518518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5.0925337632079971E-17"/>
              <c:y val="-1.851851851851851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5.2777777777777778E-2"/>
              <c:y val="0.1250000000000000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1"/>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1.3888888888888888E-2"/>
              <c:y val="6.018518518518518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2"/>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5.0925337632079971E-17"/>
              <c:y val="-1.851851851851851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3"/>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28575" cap="rnd">
            <a:solidFill>
              <a:schemeClr val="accent1"/>
            </a:solidFill>
            <a:round/>
          </a:ln>
          <a:effectLst/>
        </c:spPr>
        <c:marker>
          <c:symbol val="circle"/>
          <c:size val="5"/>
          <c:spPr>
            <a:solidFill>
              <a:schemeClr val="accent1"/>
            </a:solidFill>
            <a:ln w="9525">
              <a:solidFill>
                <a:schemeClr val="accent1"/>
              </a:solidFill>
              <a:round/>
            </a:ln>
            <a:effectLst/>
          </c:spPr>
        </c:marker>
        <c:dLbl>
          <c:idx val="0"/>
          <c:layout>
            <c:manualLayout>
              <c:x val="-5.2777777777777778E-2"/>
              <c:y val="0.1250000000000000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4"/>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28575" cap="rnd">
            <a:solidFill>
              <a:schemeClr val="accent1"/>
            </a:solidFill>
            <a:round/>
          </a:ln>
          <a:effectLst/>
        </c:spPr>
        <c:marker>
          <c:symbol val="circle"/>
          <c:size val="5"/>
          <c:spPr>
            <a:solidFill>
              <a:schemeClr val="accent2"/>
            </a:solidFill>
            <a:ln w="9525">
              <a:solidFill>
                <a:schemeClr val="accen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'kpi 4'!$B$3</c:f>
              <c:strCache>
                <c:ptCount val="1"/>
                <c:pt idx="0">
                  <c:v>Max of PE Ratio</c:v>
                </c:pt>
              </c:strCache>
            </c:strRef>
          </c:tx>
          <c:spPr>
            <a:ln w="34925" cap="rnd">
              <a:solidFill>
                <a:schemeClr val="accent1"/>
              </a:solidFill>
              <a:round/>
            </a:ln>
            <a:effectLst>
              <a:outerShdw blurRad="38100" dist="25400" dir="5400000" rotWithShape="0">
                <a:srgbClr val="000000">
                  <a:alpha val="60000"/>
                </a:srgbClr>
              </a:outerShdw>
            </a:effectLst>
          </c:spPr>
          <c:marker>
            <c:symbol val="circle"/>
            <c:size val="6"/>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9525">
                <a:solidFill>
                  <a:schemeClr val="accent1"/>
                </a:solidFill>
                <a:round/>
              </a:ln>
              <a:effectLst>
                <a:outerShdw blurRad="38100" dist="25400" dir="5400000" rotWithShape="0">
                  <a:srgbClr val="000000">
                    <a:alpha val="60000"/>
                  </a:srgbClr>
                </a:outerShdw>
              </a:effectLst>
            </c:spPr>
          </c:marker>
          <c:dPt>
            <c:idx val="0"/>
            <c:marker>
              <c:symbol val="circle"/>
              <c:size val="6"/>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9525">
                  <a:solidFill>
                    <a:schemeClr val="accent1"/>
                  </a:solidFill>
                  <a:round/>
                </a:ln>
                <a:effectLst>
                  <a:outerShdw blurRad="38100" dist="25400" dir="5400000" rotWithShape="0">
                    <a:srgbClr val="000000">
                      <a:alpha val="60000"/>
                    </a:srgbClr>
                  </a:outerShdw>
                </a:effectLst>
              </c:spPr>
            </c:marker>
            <c:bubble3D val="0"/>
            <c:extLst>
              <c:ext xmlns:c16="http://schemas.microsoft.com/office/drawing/2014/chart" uri="{C3380CC4-5D6E-409C-BE32-E72D297353CC}">
                <c16:uniqueId val="{00000001-F8C3-443A-8BAC-FD63C7D8ED14}"/>
              </c:ext>
            </c:extLst>
          </c:dPt>
          <c:dPt>
            <c:idx val="1"/>
            <c:marker>
              <c:symbol val="circle"/>
              <c:size val="6"/>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9525">
                  <a:solidFill>
                    <a:schemeClr val="accent1"/>
                  </a:solidFill>
                  <a:round/>
                </a:ln>
                <a:effectLst>
                  <a:outerShdw blurRad="38100" dist="25400" dir="5400000" rotWithShape="0">
                    <a:srgbClr val="000000">
                      <a:alpha val="60000"/>
                    </a:srgbClr>
                  </a:outerShdw>
                </a:effectLst>
              </c:spPr>
            </c:marker>
            <c:bubble3D val="0"/>
            <c:extLst>
              <c:ext xmlns:c16="http://schemas.microsoft.com/office/drawing/2014/chart" uri="{C3380CC4-5D6E-409C-BE32-E72D297353CC}">
                <c16:uniqueId val="{00000003-F8C3-443A-8BAC-FD63C7D8ED14}"/>
              </c:ext>
            </c:extLst>
          </c:dPt>
          <c:dPt>
            <c:idx val="3"/>
            <c:marker>
              <c:symbol val="circle"/>
              <c:size val="6"/>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9525">
                  <a:solidFill>
                    <a:schemeClr val="accent1"/>
                  </a:solidFill>
                  <a:round/>
                </a:ln>
                <a:effectLst>
                  <a:outerShdw blurRad="38100" dist="25400" dir="5400000" rotWithShape="0">
                    <a:srgbClr val="000000">
                      <a:alpha val="60000"/>
                    </a:srgbClr>
                  </a:outerShdw>
                </a:effectLst>
              </c:spPr>
            </c:marker>
            <c:bubble3D val="0"/>
            <c:extLst>
              <c:ext xmlns:c16="http://schemas.microsoft.com/office/drawing/2014/chart" uri="{C3380CC4-5D6E-409C-BE32-E72D297353CC}">
                <c16:uniqueId val="{00000005-F8C3-443A-8BAC-FD63C7D8ED14}"/>
              </c:ext>
            </c:extLst>
          </c:dPt>
          <c:dLbls>
            <c:dLbl>
              <c:idx val="0"/>
              <c:layout>
                <c:manualLayout>
                  <c:x val="-6.0071063664033274E-2"/>
                  <c:y val="5.642986568767061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F8C3-443A-8BAC-FD63C7D8ED14}"/>
                </c:ext>
              </c:extLst>
            </c:dLbl>
            <c:dLbl>
              <c:idx val="1"/>
              <c:layout>
                <c:manualLayout>
                  <c:x val="-1.0866396161851977E-2"/>
                  <c:y val="-2.227371755143750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8C3-443A-8BAC-FD63C7D8ED14}"/>
                </c:ext>
              </c:extLst>
            </c:dLbl>
            <c:dLbl>
              <c:idx val="2"/>
              <c:layout>
                <c:manualLayout>
                  <c:x val="-7.8781372173426831E-2"/>
                  <c:y val="5.632814976368789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39B5-4DDF-80F2-B8B087626FA3}"/>
                </c:ext>
              </c:extLst>
            </c:dLbl>
            <c:dLbl>
              <c:idx val="3"/>
              <c:layout>
                <c:manualLayout>
                  <c:x val="-9.6243328556825047E-2"/>
                  <c:y val="0.14377604992122925"/>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F8C3-443A-8BAC-FD63C7D8ED14}"/>
                </c:ext>
              </c:extLst>
            </c:dLbl>
            <c:dLbl>
              <c:idx val="4"/>
              <c:layout>
                <c:manualLayout>
                  <c:x val="-7.3348174092500842E-2"/>
                  <c:y val="5.632814976368789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39B5-4DDF-80F2-B8B087626FA3}"/>
                </c:ext>
              </c:extLst>
            </c:dLbl>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bg1"/>
                    </a:solidFill>
                    <a:latin typeface="Söhne"/>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'kpi 4'!$A$4:$A$9</c:f>
              <c:strCache>
                <c:ptCount val="5"/>
                <c:pt idx="0">
                  <c:v>AAPL</c:v>
                </c:pt>
                <c:pt idx="1">
                  <c:v>AMZN</c:v>
                </c:pt>
                <c:pt idx="2">
                  <c:v>FB</c:v>
                </c:pt>
                <c:pt idx="3">
                  <c:v>GOOGL</c:v>
                </c:pt>
                <c:pt idx="4">
                  <c:v>MSFT</c:v>
                </c:pt>
              </c:strCache>
            </c:strRef>
          </c:cat>
          <c:val>
            <c:numRef>
              <c:f>'kpi 4'!$B$4:$B$9</c:f>
              <c:numCache>
                <c:formatCode>General</c:formatCode>
                <c:ptCount val="5"/>
                <c:pt idx="0">
                  <c:v>1389.75</c:v>
                </c:pt>
                <c:pt idx="1">
                  <c:v>1396.8</c:v>
                </c:pt>
                <c:pt idx="2">
                  <c:v>1357.48</c:v>
                </c:pt>
                <c:pt idx="3">
                  <c:v>1457.55</c:v>
                </c:pt>
                <c:pt idx="4">
                  <c:v>1345.25</c:v>
                </c:pt>
              </c:numCache>
            </c:numRef>
          </c:val>
          <c:smooth val="0"/>
          <c:extLst>
            <c:ext xmlns:c16="http://schemas.microsoft.com/office/drawing/2014/chart" uri="{C3380CC4-5D6E-409C-BE32-E72D297353CC}">
              <c16:uniqueId val="{00000006-F8C3-443A-8BAC-FD63C7D8ED14}"/>
            </c:ext>
          </c:extLst>
        </c:ser>
        <c:dLbls>
          <c:showLegendKey val="0"/>
          <c:showVal val="0"/>
          <c:showCatName val="0"/>
          <c:showSerName val="0"/>
          <c:showPercent val="0"/>
          <c:showBubbleSize val="0"/>
        </c:dLbls>
        <c:marker val="1"/>
        <c:smooth val="0"/>
        <c:axId val="981386256"/>
        <c:axId val="981402896"/>
      </c:lineChart>
      <c:lineChart>
        <c:grouping val="standard"/>
        <c:varyColors val="0"/>
        <c:ser>
          <c:idx val="1"/>
          <c:order val="1"/>
          <c:tx>
            <c:strRef>
              <c:f>'kpi 4'!$C$3</c:f>
              <c:strCache>
                <c:ptCount val="1"/>
                <c:pt idx="0">
                  <c:v>Min of PE Ratio2</c:v>
                </c:pt>
              </c:strCache>
            </c:strRef>
          </c:tx>
          <c:spPr>
            <a:ln w="34925" cap="rnd">
              <a:solidFill>
                <a:schemeClr val="accent2"/>
              </a:solidFill>
              <a:round/>
            </a:ln>
            <a:effectLst>
              <a:outerShdw blurRad="38100" dist="25400" dir="5400000" rotWithShape="0">
                <a:srgbClr val="000000">
                  <a:alpha val="60000"/>
                </a:srgbClr>
              </a:outerShdw>
            </a:effectLst>
          </c:spPr>
          <c:marker>
            <c:symbol val="circle"/>
            <c:size val="6"/>
            <c:spPr>
              <a:blipFill>
                <a:blip xmlns:r="http://schemas.openxmlformats.org/officeDocument/2006/relationships" r:embed="rId3">
                  <a:duotone>
                    <a:schemeClr val="accent2">
                      <a:shade val="74000"/>
                      <a:satMod val="130000"/>
                      <a:lumMod val="90000"/>
                    </a:schemeClr>
                    <a:schemeClr val="accent2">
                      <a:tint val="94000"/>
                      <a:satMod val="120000"/>
                      <a:lumMod val="104000"/>
                    </a:schemeClr>
                  </a:duotone>
                </a:blip>
                <a:tile tx="0" ty="0" sx="100000" sy="100000" flip="none" algn="tl"/>
              </a:blipFill>
              <a:ln w="9525">
                <a:solidFill>
                  <a:schemeClr val="accent2"/>
                </a:solidFill>
                <a:round/>
              </a:ln>
              <a:effectLst>
                <a:outerShdw blurRad="38100" dist="25400" dir="5400000" rotWithShape="0">
                  <a:srgbClr val="000000">
                    <a:alpha val="60000"/>
                  </a:srgbClr>
                </a:outerShdw>
              </a:effectLst>
            </c:spPr>
          </c:marker>
          <c:dLbls>
            <c:dLbl>
              <c:idx val="0"/>
              <c:layout>
                <c:manualLayout>
                  <c:x val="-5.9765178890185872E-2"/>
                  <c:y val="-4.130730982670444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9B5-4DDF-80F2-B8B087626FA3}"/>
                </c:ext>
              </c:extLst>
            </c:dLbl>
            <c:dLbl>
              <c:idx val="1"/>
              <c:layout>
                <c:manualLayout>
                  <c:x val="-8.1497971213889825E-2"/>
                  <c:y val="-7.134898970067132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39B5-4DDF-80F2-B8B087626FA3}"/>
                </c:ext>
              </c:extLst>
            </c:dLbl>
            <c:dLbl>
              <c:idx val="2"/>
              <c:layout>
                <c:manualLayout>
                  <c:x val="-6.7914976011574951E-2"/>
                  <c:y val="-4.130730982670444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39B5-4DDF-80F2-B8B087626FA3}"/>
                </c:ext>
              </c:extLst>
            </c:dLbl>
            <c:dLbl>
              <c:idx val="3"/>
              <c:layout>
                <c:manualLayout>
                  <c:x val="-1.6299594242777965E-2"/>
                  <c:y val="-1.12656299527375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39B5-4DDF-80F2-B8B087626FA3}"/>
                </c:ext>
              </c:extLst>
            </c:dLbl>
            <c:dLbl>
              <c:idx val="4"/>
              <c:layout>
                <c:manualLayout>
                  <c:x val="-2.9882589445092936E-2"/>
                  <c:y val="-4.130730982670444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39B5-4DDF-80F2-B8B087626FA3}"/>
                </c:ext>
              </c:extLst>
            </c:dLbl>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bg1"/>
                    </a:solidFill>
                    <a:latin typeface="Söhne"/>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'kpi 4'!$A$4:$A$9</c:f>
              <c:strCache>
                <c:ptCount val="5"/>
                <c:pt idx="0">
                  <c:v>AAPL</c:v>
                </c:pt>
                <c:pt idx="1">
                  <c:v>AMZN</c:v>
                </c:pt>
                <c:pt idx="2">
                  <c:v>FB</c:v>
                </c:pt>
                <c:pt idx="3">
                  <c:v>GOOGL</c:v>
                </c:pt>
                <c:pt idx="4">
                  <c:v>MSFT</c:v>
                </c:pt>
              </c:strCache>
            </c:strRef>
          </c:cat>
          <c:val>
            <c:numRef>
              <c:f>'kpi 4'!$C$4:$C$9</c:f>
              <c:numCache>
                <c:formatCode>General</c:formatCode>
                <c:ptCount val="5"/>
                <c:pt idx="0">
                  <c:v>1.42</c:v>
                </c:pt>
                <c:pt idx="1">
                  <c:v>1.43</c:v>
                </c:pt>
                <c:pt idx="2">
                  <c:v>1.57</c:v>
                </c:pt>
                <c:pt idx="3">
                  <c:v>1.87</c:v>
                </c:pt>
                <c:pt idx="4">
                  <c:v>1.5</c:v>
                </c:pt>
              </c:numCache>
            </c:numRef>
          </c:val>
          <c:smooth val="0"/>
          <c:extLst>
            <c:ext xmlns:c16="http://schemas.microsoft.com/office/drawing/2014/chart" uri="{C3380CC4-5D6E-409C-BE32-E72D297353CC}">
              <c16:uniqueId val="{00000007-F8C3-443A-8BAC-FD63C7D8ED14}"/>
            </c:ext>
          </c:extLst>
        </c:ser>
        <c:dLbls>
          <c:showLegendKey val="0"/>
          <c:showVal val="0"/>
          <c:showCatName val="0"/>
          <c:showSerName val="0"/>
          <c:showPercent val="0"/>
          <c:showBubbleSize val="0"/>
        </c:dLbls>
        <c:marker val="1"/>
        <c:smooth val="0"/>
        <c:axId val="981394992"/>
        <c:axId val="981382096"/>
      </c:lineChart>
      <c:catAx>
        <c:axId val="98138625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400" b="1" i="0" u="none" strike="noStrike" kern="1200" baseline="0">
                <a:solidFill>
                  <a:schemeClr val="bg1"/>
                </a:solidFill>
                <a:latin typeface="Söhne"/>
                <a:ea typeface="+mn-ea"/>
                <a:cs typeface="+mn-cs"/>
              </a:defRPr>
            </a:pPr>
            <a:endParaRPr lang="en-US"/>
          </a:p>
        </c:txPr>
        <c:crossAx val="981402896"/>
        <c:crosses val="autoZero"/>
        <c:auto val="1"/>
        <c:lblAlgn val="ctr"/>
        <c:lblOffset val="100"/>
        <c:noMultiLvlLbl val="0"/>
      </c:catAx>
      <c:valAx>
        <c:axId val="981402896"/>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Söhne"/>
                <a:ea typeface="+mn-ea"/>
                <a:cs typeface="+mn-cs"/>
              </a:defRPr>
            </a:pPr>
            <a:endParaRPr lang="en-US"/>
          </a:p>
        </c:txPr>
        <c:crossAx val="981386256"/>
        <c:crosses val="autoZero"/>
        <c:crossBetween val="between"/>
      </c:valAx>
      <c:valAx>
        <c:axId val="981382096"/>
        <c:scaling>
          <c:orientation val="minMax"/>
        </c:scaling>
        <c:delete val="0"/>
        <c:axPos val="r"/>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Söhne"/>
                <a:ea typeface="+mn-ea"/>
                <a:cs typeface="+mn-cs"/>
              </a:defRPr>
            </a:pPr>
            <a:endParaRPr lang="en-US"/>
          </a:p>
        </c:txPr>
        <c:crossAx val="981394992"/>
        <c:crosses val="max"/>
        <c:crossBetween val="between"/>
      </c:valAx>
      <c:catAx>
        <c:axId val="981394992"/>
        <c:scaling>
          <c:orientation val="minMax"/>
        </c:scaling>
        <c:delete val="1"/>
        <c:axPos val="b"/>
        <c:numFmt formatCode="General" sourceLinked="1"/>
        <c:majorTickMark val="none"/>
        <c:minorTickMark val="none"/>
        <c:tickLblPos val="nextTo"/>
        <c:crossAx val="981382096"/>
        <c:crosses val="autoZero"/>
        <c:auto val="1"/>
        <c:lblAlgn val="ctr"/>
        <c:lblOffset val="100"/>
        <c:noMultiLvlLbl val="0"/>
      </c:cat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[synthetic_stock_data-Shivangi.xlsx]kpi 5 (2)!PivotTable5</c:name>
    <c:fmtId val="27"/>
  </c:pivotSource>
  <c:chart>
    <c:autoTitleDeleted val="1"/>
    <c:pivotFmts>
      <c:pivotFmt>
        <c:idx val="0"/>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a:noFill/>
          </a:ln>
          <a:effectLst>
            <a:outerShdw blurRad="40000" dist="23000" dir="5400000" rotWithShape="0">
              <a:srgbClr val="000000">
                <a:alpha val="35000"/>
              </a:srgbClr>
            </a:outerShdw>
          </a:effectLst>
        </c:spPr>
        <c:marker>
          <c:symbol val="circle"/>
          <c:size val="6"/>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9525">
              <a:solidFill>
                <a:schemeClr val="accent1"/>
              </a:solidFill>
              <a:round/>
            </a:ln>
            <a:effectLst>
              <a:outerShdw blurRad="40000" dist="23000" dir="5400000" rotWithShape="0">
                <a:srgbClr val="000000">
                  <a:alpha val="35000"/>
                </a:srgbClr>
              </a:outerShdw>
            </a:effectLst>
          </c:spPr>
        </c:marker>
        <c:dLbl>
          <c:idx val="0"/>
          <c:numFmt formatCode="\ #,##0,,\ &quot;M&quot;\ "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b"/>
          <c:showLegendKey val="0"/>
          <c:showVal val="1"/>
          <c:showCatName val="0"/>
          <c:showSerName val="0"/>
          <c:showPercent val="0"/>
          <c:showBubbleSize val="0"/>
          <c:separator> </c:separator>
          <c:extLst>
            <c:ext xmlns:c15="http://schemas.microsoft.com/office/drawing/2012/chart" uri="{CE6537A1-D6FC-4f65-9D91-7224C49458BB}"/>
          </c:extLst>
        </c:dLbl>
      </c:pivotFmt>
      <c:pivotFmt>
        <c:idx val="2"/>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a:noFill/>
          </a:ln>
          <a:effectLst>
            <a:outerShdw blurRad="40000" dist="23000" dir="5400000" rotWithShape="0">
              <a:srgbClr val="000000">
                <a:alpha val="35000"/>
              </a:srgbClr>
            </a:outerShdw>
          </a:effectLst>
        </c:spPr>
        <c:marker>
          <c:symbol val="circle"/>
          <c:size val="6"/>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9525">
              <a:solidFill>
                <a:schemeClr val="accent1"/>
              </a:solidFill>
              <a:round/>
            </a:ln>
            <a:effectLst>
              <a:outerShdw blurRad="40000" dist="23000" dir="5400000" rotWithShape="0">
                <a:srgbClr val="000000">
                  <a:alpha val="35000"/>
                </a:srgbClr>
              </a:outerShdw>
            </a:effectLst>
          </c:spPr>
        </c:marker>
        <c:dLbl>
          <c:idx val="0"/>
          <c:numFmt formatCode="\ #,##0,,\ &quot;M&quot;\ "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b"/>
          <c:showLegendKey val="0"/>
          <c:showVal val="1"/>
          <c:showCatName val="0"/>
          <c:showSerName val="0"/>
          <c:showPercent val="0"/>
          <c:showBubbleSize val="0"/>
          <c:separator> </c:separator>
          <c:extLst>
            <c:ext xmlns:c15="http://schemas.microsoft.com/office/drawing/2012/chart" uri="{CE6537A1-D6FC-4f65-9D91-7224C49458BB}"/>
          </c:extLst>
        </c:dLbl>
      </c:pivotFmt>
      <c:pivotFmt>
        <c:idx val="3"/>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a:noFill/>
          </a:ln>
          <a:effectLst>
            <a:outerShdw blurRad="40000" dist="23000" dir="5400000" rotWithShape="0">
              <a:srgbClr val="000000">
                <a:alpha val="35000"/>
              </a:srgbClr>
            </a:outerShdw>
          </a:effectLst>
        </c:spPr>
        <c:marker>
          <c:symbol val="circle"/>
          <c:size val="6"/>
          <c:spPr>
            <a:blipFill>
              <a:blip xmlns:r="http://schemas.openxmlformats.org/officeDocument/2006/relationships" r:embed="rId3">
                <a:duotone>
                  <a:schemeClr val="accent1">
                    <a:shade val="74000"/>
                    <a:satMod val="130000"/>
                    <a:lumMod val="90000"/>
                  </a:schemeClr>
                  <a:schemeClr val="accent1">
                    <a:tint val="94000"/>
                    <a:satMod val="120000"/>
                    <a:lumMod val="104000"/>
                  </a:schemeClr>
                </a:duotone>
              </a:blip>
              <a:tile tx="0" ty="0" sx="100000" sy="100000" flip="none" algn="tl"/>
            </a:blipFill>
            <a:ln w="9525">
              <a:solidFill>
                <a:schemeClr val="accent1"/>
              </a:solidFill>
              <a:round/>
            </a:ln>
            <a:effectLst>
              <a:outerShdw blurRad="40000" dist="23000" dir="5400000" rotWithShape="0">
                <a:srgbClr val="000000">
                  <a:alpha val="35000"/>
                </a:srgbClr>
              </a:outerShdw>
            </a:effectLst>
          </c:spPr>
        </c:marker>
        <c:dLbl>
          <c:idx val="0"/>
          <c:numFmt formatCode="\ #,##0,,\ &quot;M&quot;\ "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b"/>
          <c:showLegendKey val="0"/>
          <c:showVal val="1"/>
          <c:showCatName val="0"/>
          <c:showSerName val="0"/>
          <c:showPercent val="0"/>
          <c:showBubbleSize val="0"/>
          <c:separator> </c:separator>
          <c:extLst>
            <c:ext xmlns:c15="http://schemas.microsoft.com/office/drawing/2012/chart" uri="{CE6537A1-D6FC-4f65-9D91-7224C49458BB}"/>
          </c:extLst>
        </c:dLbl>
      </c:pivotFmt>
    </c:pivotFmts>
    <c:plotArea>
      <c:layout>
        <c:manualLayout>
          <c:layoutTarget val="inner"/>
          <c:xMode val="edge"/>
          <c:yMode val="edge"/>
          <c:x val="2.3504544304266874E-2"/>
          <c:y val="0"/>
          <c:w val="0.93746481836484152"/>
          <c:h val="0.92024159503744007"/>
        </c:manualLayout>
      </c:layout>
      <c:lineChart>
        <c:grouping val="standard"/>
        <c:varyColors val="0"/>
        <c:ser>
          <c:idx val="0"/>
          <c:order val="0"/>
          <c:tx>
            <c:strRef>
              <c:f>'kpi 5 (2)'!$B$3</c:f>
              <c:strCache>
                <c:ptCount val="1"/>
                <c:pt idx="0">
                  <c:v>Total</c:v>
                </c:pt>
              </c:strCache>
            </c:strRef>
          </c:tx>
          <c:spPr>
            <a:ln w="34925" cap="rnd">
              <a:solidFill>
                <a:schemeClr val="accent1"/>
              </a:solidFill>
              <a:round/>
            </a:ln>
            <a:effectLst>
              <a:outerShdw blurRad="38100" dist="25400" dir="5400000" rotWithShape="0">
                <a:srgbClr val="000000">
                  <a:alpha val="60000"/>
                </a:srgbClr>
              </a:outerShdw>
            </a:effectLst>
          </c:spPr>
          <c:marker>
            <c:symbol val="none"/>
          </c:marker>
          <c:dLbls>
            <c:delete val="1"/>
          </c:dLbls>
          <c:cat>
            <c:strRef>
              <c:f>'kpi 5 (2)'!$A$4:$A$9</c:f>
              <c:strCache>
                <c:ptCount val="5"/>
                <c:pt idx="0">
                  <c:v>AAPL</c:v>
                </c:pt>
                <c:pt idx="1">
                  <c:v>AMZN</c:v>
                </c:pt>
                <c:pt idx="2">
                  <c:v>FB</c:v>
                </c:pt>
                <c:pt idx="3">
                  <c:v>GOOGL</c:v>
                </c:pt>
                <c:pt idx="4">
                  <c:v>MSFT</c:v>
                </c:pt>
              </c:strCache>
            </c:strRef>
          </c:cat>
          <c:val>
            <c:numRef>
              <c:f>'kpi 5 (2)'!$B$4:$B$9</c:f>
              <c:numCache>
                <c:formatCode>\ #,##0.0,,\ "M"\ </c:formatCode>
                <c:ptCount val="5"/>
                <c:pt idx="0">
                  <c:v>44240942846154.898</c:v>
                </c:pt>
                <c:pt idx="1">
                  <c:v>43877845920953.953</c:v>
                </c:pt>
                <c:pt idx="2">
                  <c:v>44245062940095.43</c:v>
                </c:pt>
                <c:pt idx="3">
                  <c:v>44144093908737.461</c:v>
                </c:pt>
                <c:pt idx="4">
                  <c:v>44317079106292.883</c:v>
                </c:pt>
              </c:numCache>
            </c:numRef>
          </c:val>
          <c:smooth val="0"/>
          <c:extLst>
            <c:ext xmlns:c16="http://schemas.microsoft.com/office/drawing/2014/chart" uri="{C3380CC4-5D6E-409C-BE32-E72D297353CC}">
              <c16:uniqueId val="{00000000-34D5-47E4-BCF1-8B3900955DC5}"/>
            </c:ext>
          </c:extLst>
        </c:ser>
        <c:dLbls>
          <c:dLblPos val="ctr"/>
          <c:showLegendKey val="0"/>
          <c:showVal val="1"/>
          <c:showCatName val="0"/>
          <c:showSerName val="0"/>
          <c:showPercent val="0"/>
          <c:showBubbleSize val="0"/>
        </c:dLbls>
        <c:smooth val="0"/>
        <c:axId val="467705440"/>
        <c:axId val="467716672"/>
      </c:lineChart>
      <c:catAx>
        <c:axId val="467705440"/>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1400" b="1" i="0" u="none" strike="noStrike" kern="1200" baseline="0">
                <a:solidFill>
                  <a:schemeClr val="bg1"/>
                </a:solidFill>
                <a:latin typeface="Söhne"/>
                <a:ea typeface="+mn-ea"/>
                <a:cs typeface="+mn-cs"/>
              </a:defRPr>
            </a:pPr>
            <a:endParaRPr lang="en-US"/>
          </a:p>
        </c:txPr>
        <c:crossAx val="467716672"/>
        <c:crosses val="autoZero"/>
        <c:auto val="1"/>
        <c:lblAlgn val="ctr"/>
        <c:lblOffset val="100"/>
        <c:noMultiLvlLbl val="0"/>
      </c:catAx>
      <c:valAx>
        <c:axId val="467716672"/>
        <c:scaling>
          <c:orientation val="minMax"/>
        </c:scaling>
        <c:delete val="1"/>
        <c:axPos val="l"/>
        <c:numFmt formatCode="\ #,##0.0,,\ &quot;M&quot;\ " sourceLinked="1"/>
        <c:majorTickMark val="none"/>
        <c:minorTickMark val="none"/>
        <c:tickLblPos val="nextTo"/>
        <c:crossAx val="467705440"/>
        <c:crosses val="autoZero"/>
        <c:crossBetween val="between"/>
      </c:valAx>
      <c:spPr>
        <a:noFill/>
        <a:ln w="25400">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pivotSource>
    <c:name>[synthetic_stock_data-Shivangi.xlsx]kpi 5 (2)!PivotTable5</c:name>
    <c:fmtId val="-1"/>
  </c:pivotSource>
  <c:chart>
    <c:autoTitleDeleted val="1"/>
    <c:pivotFmts>
      <c:pivotFmt>
        <c:idx val="0"/>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pattFill prst="ltUpDiag">
            <a:fgClr>
              <a:schemeClr val="dk1">
                <a:tint val="88500"/>
              </a:schemeClr>
            </a:fgClr>
            <a:bgClr>
              <a:schemeClr val="lt1"/>
            </a:bgClr>
          </a:pattFill>
          <a:ln>
            <a:noFill/>
          </a:ln>
          <a:effectLst>
            <a:outerShdw blurRad="40000" dist="23000" dir="5400000" rotWithShape="0">
              <a:srgbClr val="000000">
                <a:alpha val="35000"/>
              </a:srgbClr>
            </a:outerShdw>
          </a:effectLst>
        </c:spPr>
        <c:marker>
          <c:symbol val="circle"/>
          <c:size val="6"/>
          <c:spPr>
            <a:solidFill>
              <a:schemeClr val="dk1">
                <a:tint val="88500"/>
              </a:schemeClr>
            </a:solidFill>
            <a:ln w="22225">
              <a:solidFill>
                <a:schemeClr val="lt1"/>
              </a:solidFill>
              <a:round/>
            </a:ln>
            <a:effectLst>
              <a:outerShdw blurRad="40000" dist="23000" dir="5400000" rotWithShape="0">
                <a:srgbClr val="000000">
                  <a:alpha val="35000"/>
                </a:srgbClr>
              </a:outerShdw>
            </a:effectLst>
          </c:spPr>
        </c:marker>
        <c:dLbl>
          <c:idx val="0"/>
          <c:numFmt formatCode="\ #,##0,,\ &quot;M&quot;\ "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b"/>
          <c:showLegendKey val="0"/>
          <c:showVal val="1"/>
          <c:showCatName val="0"/>
          <c:showSerName val="0"/>
          <c:showPercent val="0"/>
          <c:showBubbleSize val="0"/>
          <c:separator> </c:separator>
          <c:extLst>
            <c:ext xmlns:c15="http://schemas.microsoft.com/office/drawing/2012/chart" uri="{CE6537A1-D6FC-4f65-9D91-7224C49458BB}"/>
          </c:extLst>
        </c:dLbl>
      </c:pivotFmt>
      <c:pivotFmt>
        <c:idx val="2"/>
        <c:spPr>
          <a:pattFill prst="ltUpDiag">
            <a:fgClr>
              <a:schemeClr val="dk1">
                <a:tint val="88500"/>
              </a:schemeClr>
            </a:fgClr>
            <a:bgClr>
              <a:schemeClr val="lt1"/>
            </a:bgClr>
          </a:pattFill>
          <a:ln>
            <a:noFill/>
          </a:ln>
          <a:effectLst>
            <a:outerShdw blurRad="40000" dist="23000" dir="5400000" rotWithShape="0">
              <a:srgbClr val="000000">
                <a:alpha val="35000"/>
              </a:srgbClr>
            </a:outerShdw>
          </a:effectLst>
        </c:spPr>
        <c:marker>
          <c:symbol val="circle"/>
          <c:size val="6"/>
          <c:spPr>
            <a:solidFill>
              <a:schemeClr val="dk1">
                <a:tint val="88500"/>
              </a:schemeClr>
            </a:solidFill>
            <a:ln w="22225">
              <a:solidFill>
                <a:schemeClr val="lt1"/>
              </a:solidFill>
              <a:round/>
            </a:ln>
            <a:effectLst>
              <a:outerShdw blurRad="40000" dist="23000" dir="5400000" rotWithShape="0">
                <a:srgbClr val="000000">
                  <a:alpha val="35000"/>
                </a:srgbClr>
              </a:outerShdw>
            </a:effectLst>
          </c:spPr>
        </c:marker>
        <c:dLbl>
          <c:idx val="0"/>
          <c:numFmt formatCode="\ #,##0,,\ &quot;M&quot;\ "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b"/>
          <c:showLegendKey val="0"/>
          <c:showVal val="1"/>
          <c:showCatName val="0"/>
          <c:showSerName val="0"/>
          <c:showPercent val="0"/>
          <c:showBubbleSize val="0"/>
          <c:separator> </c:separator>
          <c:extLst>
            <c:ext xmlns:c15="http://schemas.microsoft.com/office/drawing/2012/chart" uri="{CE6537A1-D6FC-4f65-9D91-7224C49458BB}"/>
          </c:extLst>
        </c:dLbl>
      </c:pivotFmt>
      <c:pivotFmt>
        <c:idx val="3"/>
        <c:spPr>
          <a:pattFill prst="ltUpDiag">
            <a:fgClr>
              <a:schemeClr val="dk1">
                <a:tint val="88500"/>
              </a:schemeClr>
            </a:fgClr>
            <a:bgClr>
              <a:schemeClr val="lt1"/>
            </a:bgClr>
          </a:pattFill>
          <a:ln>
            <a:noFill/>
          </a:ln>
          <a:effectLst>
            <a:outerShdw blurRad="40000" dist="23000" dir="5400000" rotWithShape="0">
              <a:srgbClr val="000000">
                <a:alpha val="35000"/>
              </a:srgbClr>
            </a:outerShdw>
          </a:effectLst>
        </c:spPr>
        <c:marker>
          <c:symbol val="circle"/>
          <c:size val="6"/>
          <c:spPr>
            <a:solidFill>
              <a:schemeClr val="dk1">
                <a:tint val="88500"/>
              </a:schemeClr>
            </a:solidFill>
            <a:ln w="22225">
              <a:solidFill>
                <a:schemeClr val="lt1"/>
              </a:solidFill>
              <a:round/>
            </a:ln>
            <a:effectLst>
              <a:outerShdw blurRad="40000" dist="23000" dir="5400000" rotWithShape="0">
                <a:srgbClr val="000000">
                  <a:alpha val="35000"/>
                </a:srgbClr>
              </a:outerShdw>
            </a:effectLst>
          </c:spPr>
        </c:marker>
        <c:dLbl>
          <c:idx val="0"/>
          <c:numFmt formatCode="\ #,##0,,\ &quot;M&quot;\ "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b"/>
          <c:showLegendKey val="0"/>
          <c:showVal val="1"/>
          <c:showCatName val="0"/>
          <c:showSerName val="0"/>
          <c:showPercent val="0"/>
          <c:showBubbleSize val="0"/>
          <c:separator> </c:separator>
          <c:extLst>
            <c:ext xmlns:c15="http://schemas.microsoft.com/office/drawing/2012/chart" uri="{CE6537A1-D6FC-4f65-9D91-7224C49458BB}"/>
          </c:extLst>
        </c:dLbl>
      </c:pivotFmt>
    </c:pivotFmts>
    <c:plotArea>
      <c:layout>
        <c:manualLayout>
          <c:layoutTarget val="inner"/>
          <c:xMode val="edge"/>
          <c:yMode val="edge"/>
          <c:x val="4.5480132098297071E-2"/>
          <c:y val="5.1775484647753438E-2"/>
          <c:w val="0.93746481836484152"/>
          <c:h val="0.7964071754570613"/>
        </c:manualLayout>
      </c:layout>
      <c:lineChart>
        <c:grouping val="stacked"/>
        <c:varyColors val="0"/>
        <c:ser>
          <c:idx val="0"/>
          <c:order val="0"/>
          <c:tx>
            <c:strRef>
              <c:f>'kpi 5 (2)'!$B$3</c:f>
              <c:strCache>
                <c:ptCount val="1"/>
                <c:pt idx="0">
                  <c:v>Total</c:v>
                </c:pt>
              </c:strCache>
            </c:strRef>
          </c:tx>
          <c:spPr>
            <a:ln w="34925" cap="rnd">
              <a:solidFill>
                <a:schemeClr val="lt1"/>
              </a:solidFill>
              <a:round/>
            </a:ln>
            <a:effectLst>
              <a:outerShdw dist="25400" dir="2700000" algn="tl" rotWithShape="0">
                <a:schemeClr val="dk1">
                  <a:tint val="88500"/>
                </a:schemeClr>
              </a:outerShdw>
            </a:effectLst>
          </c:spPr>
          <c:marker>
            <c:symbol val="none"/>
          </c:marker>
          <c:dLbls>
            <c:dLbl>
              <c:idx val="0"/>
              <c:layout>
                <c:manualLayout>
                  <c:x val="-0.10700681713583633"/>
                  <c:y val="-8.6292474412922412E-2"/>
                </c:manualLayout>
              </c:layout>
              <c:dLblPos val="r"/>
              <c:showLegendKey val="0"/>
              <c:showVal val="1"/>
              <c:showCatName val="0"/>
              <c:showSerName val="0"/>
              <c:showPercent val="0"/>
              <c:showBubbleSize val="0"/>
              <c:extLst>
                <c:ext xmlns:c15="http://schemas.microsoft.com/office/drawing/2012/chart" uri="{CE6537A1-D6FC-4f65-9D91-7224C49458BB}">
                  <c15:layout>
                    <c:manualLayout>
                      <c:w val="0.20274408243605088"/>
                      <c:h val="0.19286556168192284"/>
                    </c:manualLayout>
                  </c15:layout>
                </c:ext>
                <c:ext xmlns:c16="http://schemas.microsoft.com/office/drawing/2014/chart" uri="{C3380CC4-5D6E-409C-BE32-E72D297353CC}">
                  <c16:uniqueId val="{00000000-3D03-438E-BE45-7411FB588EE3}"/>
                </c:ext>
              </c:extLst>
            </c:dLbl>
            <c:dLbl>
              <c:idx val="1"/>
              <c:layout>
                <c:manualLayout>
                  <c:x val="-0.11526966977082069"/>
                  <c:y val="7.530978373043018E-2"/>
                </c:manualLayout>
              </c:layout>
              <c:dLblPos val="r"/>
              <c:showLegendKey val="0"/>
              <c:showVal val="1"/>
              <c:showCatName val="0"/>
              <c:showSerName val="0"/>
              <c:showPercent val="0"/>
              <c:showBubbleSize val="0"/>
              <c:extLst>
                <c:ext xmlns:c15="http://schemas.microsoft.com/office/drawing/2012/chart" uri="{CE6537A1-D6FC-4f65-9D91-7224C49458BB}">
                  <c15:layout>
                    <c:manualLayout>
                      <c:w val="0.21635198830791583"/>
                      <c:h val="0.19286556168192284"/>
                    </c:manualLayout>
                  </c15:layout>
                </c:ext>
                <c:ext xmlns:c16="http://schemas.microsoft.com/office/drawing/2014/chart" uri="{C3380CC4-5D6E-409C-BE32-E72D297353CC}">
                  <c16:uniqueId val="{00000001-3D03-438E-BE45-7411FB588EE3}"/>
                </c:ext>
              </c:extLst>
            </c:dLbl>
            <c:dLbl>
              <c:idx val="2"/>
              <c:layout>
                <c:manualLayout>
                  <c:x val="-0.11849777724218125"/>
                  <c:y val="-8.1977850692276324E-2"/>
                </c:manualLayout>
              </c:layout>
              <c:dLblPos val="r"/>
              <c:showLegendKey val="0"/>
              <c:showVal val="1"/>
              <c:showCatName val="0"/>
              <c:showSerName val="0"/>
              <c:showPercent val="0"/>
              <c:showBubbleSize val="0"/>
              <c:extLst>
                <c:ext xmlns:c15="http://schemas.microsoft.com/office/drawing/2012/chart" uri="{CE6537A1-D6FC-4f65-9D91-7224C49458BB}">
                  <c15:layout>
                    <c:manualLayout>
                      <c:w val="0.20818724478479683"/>
                      <c:h val="0.19286556168192284"/>
                    </c:manualLayout>
                  </c15:layout>
                </c:ext>
                <c:ext xmlns:c16="http://schemas.microsoft.com/office/drawing/2014/chart" uri="{C3380CC4-5D6E-409C-BE32-E72D297353CC}">
                  <c16:uniqueId val="{00000002-3D03-438E-BE45-7411FB588EE3}"/>
                </c:ext>
              </c:extLst>
            </c:dLbl>
            <c:dLbl>
              <c:idx val="3"/>
              <c:layout>
                <c:manualLayout>
                  <c:x val="-0.10292770587849645"/>
                  <c:y val="0.13806795906067582"/>
                </c:manualLayout>
              </c:layout>
              <c:dLblPos val="r"/>
              <c:showLegendKey val="0"/>
              <c:showVal val="1"/>
              <c:showCatName val="0"/>
              <c:showSerName val="0"/>
              <c:showPercent val="0"/>
              <c:showBubbleSize val="0"/>
              <c:extLst>
                <c:ext xmlns:c15="http://schemas.microsoft.com/office/drawing/2012/chart" uri="{CE6537A1-D6FC-4f65-9D91-7224C49458BB}">
                  <c15:layout>
                    <c:manualLayout>
                      <c:w val="0.20274408243605088"/>
                      <c:h val="0.19286556168192284"/>
                    </c:manualLayout>
                  </c15:layout>
                </c:ext>
                <c:ext xmlns:c16="http://schemas.microsoft.com/office/drawing/2014/chart" uri="{C3380CC4-5D6E-409C-BE32-E72D297353CC}">
                  <c16:uniqueId val="{00000003-3D03-438E-BE45-7411FB588EE3}"/>
                </c:ext>
              </c:extLst>
            </c:dLbl>
            <c:dLbl>
              <c:idx val="4"/>
              <c:layout>
                <c:manualLayout>
                  <c:x val="-1.4038632196385369E-2"/>
                  <c:y val="-3.4516989765169009E-2"/>
                </c:manualLayout>
              </c:layout>
              <c:dLblPos val="r"/>
              <c:showLegendKey val="0"/>
              <c:showVal val="1"/>
              <c:showCatName val="0"/>
              <c:showSerName val="0"/>
              <c:showPercent val="0"/>
              <c:showBubbleSize val="0"/>
              <c:extLst>
                <c:ext xmlns:c15="http://schemas.microsoft.com/office/drawing/2012/chart" uri="{CE6537A1-D6FC-4f65-9D91-7224C49458BB}">
                  <c15:layout>
                    <c:manualLayout>
                      <c:w val="0.20904915025592508"/>
                      <c:h val="0.19286556168192284"/>
                    </c:manualLayout>
                  </c15:layout>
                </c:ext>
                <c:ext xmlns:c16="http://schemas.microsoft.com/office/drawing/2014/chart" uri="{C3380CC4-5D6E-409C-BE32-E72D297353CC}">
                  <c16:uniqueId val="{00000004-3D03-438E-BE45-7411FB588EE3}"/>
                </c:ext>
              </c:extLst>
            </c:dLbl>
            <c:numFmt formatCode="\ #,##0,,\ &quot;M&quot;\ " sourceLinked="0"/>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lt1"/>
                    </a:solidFill>
                    <a:latin typeface="Söhne"/>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tint val="88500"/>
                          <a:lumMod val="60000"/>
                          <a:lumOff val="40000"/>
                        </a:schemeClr>
                      </a:solidFill>
                    </a:ln>
                    <a:effectLst/>
                  </c:spPr>
                </c15:leaderLines>
              </c:ext>
            </c:extLst>
          </c:dLbls>
          <c:cat>
            <c:strRef>
              <c:f>'kpi 5 (2)'!$A$4:$A$9</c:f>
              <c:strCache>
                <c:ptCount val="5"/>
                <c:pt idx="0">
                  <c:v>AAPL</c:v>
                </c:pt>
                <c:pt idx="1">
                  <c:v>AMZN</c:v>
                </c:pt>
                <c:pt idx="2">
                  <c:v>FB</c:v>
                </c:pt>
                <c:pt idx="3">
                  <c:v>GOOGL</c:v>
                </c:pt>
                <c:pt idx="4">
                  <c:v>MSFT</c:v>
                </c:pt>
              </c:strCache>
            </c:strRef>
          </c:cat>
          <c:val>
            <c:numRef>
              <c:f>'kpi 5 (2)'!$B$4:$B$9</c:f>
              <c:numCache>
                <c:formatCode>\ #,##0.0,,\ "M"\ </c:formatCode>
                <c:ptCount val="5"/>
                <c:pt idx="0">
                  <c:v>44240942846154.898</c:v>
                </c:pt>
                <c:pt idx="1">
                  <c:v>43877845920953.953</c:v>
                </c:pt>
                <c:pt idx="2">
                  <c:v>44245062940095.43</c:v>
                </c:pt>
                <c:pt idx="3">
                  <c:v>44144093908737.461</c:v>
                </c:pt>
                <c:pt idx="4">
                  <c:v>44317079106292.883</c:v>
                </c:pt>
              </c:numCache>
            </c:numRef>
          </c:val>
          <c:smooth val="0"/>
          <c:extLst>
            <c:ext xmlns:c16="http://schemas.microsoft.com/office/drawing/2014/chart" uri="{C3380CC4-5D6E-409C-BE32-E72D297353CC}">
              <c16:uniqueId val="{00000005-3D03-438E-BE45-7411FB588EE3}"/>
            </c:ext>
          </c:extLst>
        </c:ser>
        <c:dLbls>
          <c:dLblPos val="ctr"/>
          <c:showLegendKey val="0"/>
          <c:showVal val="1"/>
          <c:showCatName val="0"/>
          <c:showSerName val="0"/>
          <c:showPercent val="0"/>
          <c:showBubbleSize val="0"/>
        </c:dLbls>
        <c:smooth val="0"/>
        <c:axId val="467705440"/>
        <c:axId val="467716672"/>
      </c:lineChart>
      <c:catAx>
        <c:axId val="467705440"/>
        <c:scaling>
          <c:orientation val="minMax"/>
        </c:scaling>
        <c:delete val="0"/>
        <c:axPos val="b"/>
        <c:numFmt formatCode="General" sourceLinked="1"/>
        <c:majorTickMark val="none"/>
        <c:minorTickMark val="none"/>
        <c:tickLblPos val="nextTo"/>
        <c:spPr>
          <a:noFill/>
          <a:ln w="12700" cap="flat" cmpd="sng" algn="ctr">
            <a:solidFill>
              <a:schemeClr val="lt1"/>
            </a:solidFill>
            <a:round/>
          </a:ln>
          <a:effectLst/>
        </c:spPr>
        <c:txPr>
          <a:bodyPr rot="-60000000" spcFirstLastPara="1" vertOverflow="ellipsis" vert="horz" wrap="square" anchor="ctr" anchorCtr="1"/>
          <a:lstStyle/>
          <a:p>
            <a:pPr>
              <a:defRPr sz="1400" b="1" i="0" u="none" strike="noStrike" kern="1200" spc="100" baseline="0">
                <a:solidFill>
                  <a:schemeClr val="lt1"/>
                </a:solidFill>
                <a:latin typeface="Söhne"/>
                <a:ea typeface="+mn-ea"/>
                <a:cs typeface="+mn-cs"/>
              </a:defRPr>
            </a:pPr>
            <a:endParaRPr lang="en-US"/>
          </a:p>
        </c:txPr>
        <c:crossAx val="467716672"/>
        <c:crosses val="autoZero"/>
        <c:auto val="1"/>
        <c:lblAlgn val="ctr"/>
        <c:lblOffset val="100"/>
        <c:noMultiLvlLbl val="0"/>
      </c:catAx>
      <c:valAx>
        <c:axId val="467716672"/>
        <c:scaling>
          <c:orientation val="minMax"/>
        </c:scaling>
        <c:delete val="1"/>
        <c:axPos val="l"/>
        <c:numFmt formatCode="\ #,##0.0,,\ &quot;M&quot;\ " sourceLinked="1"/>
        <c:majorTickMark val="none"/>
        <c:minorTickMark val="none"/>
        <c:tickLblPos val="nextTo"/>
        <c:crossAx val="467705440"/>
        <c:crosses val="autoZero"/>
        <c:crossBetween val="between"/>
      </c:valAx>
      <c:spPr>
        <a:noFill/>
        <a:ln>
          <a:noFill/>
        </a:ln>
        <a:effectLst/>
      </c:spPr>
    </c:plotArea>
    <c:plotVisOnly val="1"/>
    <c:dispBlanksAs val="gap"/>
    <c:showDLblsOverMax val="0"/>
  </c:chart>
  <c:spPr>
    <a:solidFill>
      <a:schemeClr val="dk1">
        <a:tint val="88500"/>
      </a:schemeClr>
    </a:solidFill>
    <a:ln w="9525" cap="flat" cmpd="sng" algn="ctr">
      <a:solidFill>
        <a:schemeClr val="dk1">
          <a:tint val="885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29">
  <cs:axisTitle>
    <cs:lnRef idx="0"/>
    <cs:fillRef idx="0"/>
    <cs:effectRef idx="0"/>
    <cs:fontRef idx="minor">
      <a:schemeClr val="lt1"/>
    </cs:fontRef>
    <cs:defRPr sz="1197" b="1" kern="1200"/>
  </cs:axisTitle>
  <cs:categoryAxis>
    <cs:lnRef idx="0">
      <cs:styleClr val="0"/>
    </cs:lnRef>
    <cs:fillRef idx="0"/>
    <cs:effectRef idx="0"/>
    <cs:fontRef idx="minor">
      <a:schemeClr val="lt1"/>
    </cs:fontRef>
    <cs:spPr>
      <a:ln w="12700" cap="flat" cmpd="sng" algn="ctr">
        <a:solidFill>
          <a:schemeClr val="lt1"/>
        </a:solidFill>
        <a:round/>
      </a:ln>
    </cs:spPr>
    <cs:defRPr sz="1197" kern="1200" spc="10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330" kern="1200"/>
  </cs:chartArea>
  <cs:dataLabel>
    <cs:lnRef idx="0"/>
    <cs:fillRef idx="0"/>
    <cs:effectRef idx="0"/>
    <cs:fontRef idx="minor">
      <a:schemeClr val="lt1"/>
    </cs:fontRef>
    <cs:defRPr sz="1197" b="1" kern="1200"/>
  </cs:dataLabel>
  <cs:dataLabelCallout>
    <cs:lnRef idx="0">
      <cs:styleClr val="auto"/>
    </cs:lnRef>
    <cs:fillRef idx="0"/>
    <cs:effectRef idx="0"/>
    <cs:fontRef idx="minor">
      <cs:styleClr val="auto"/>
    </cs:fontRef>
    <cs:spPr>
      <a:solidFill>
        <a:schemeClr val="lt1"/>
      </a:solidFill>
      <a:ln>
        <a:solidFill>
          <a:schemeClr val="ph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1197"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fillRef idx="0"/>
    <cs:effectRef idx="0"/>
    <cs:fontRef idx="minor">
      <a:schemeClr val="dk1"/>
    </cs:fontRef>
    <cs:spPr>
      <a:ln w="9525" cap="flat" cmpd="sng" algn="ctr">
        <a:gradFill>
          <a:gsLst>
            <a:gs pos="0">
              <a:schemeClr val="lt1"/>
            </a:gs>
            <a:gs pos="100000">
              <a:schemeClr val="lt1">
                <a:alpha val="0"/>
              </a:schemeClr>
            </a:gs>
          </a:gsLst>
          <a:lin ang="5400000" scaled="0"/>
        </a:gradFill>
        <a:round/>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1197"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995"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1197"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BE687C-3084-A7EA-9A0B-F92209F8636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0C0EAAB5-F267-6F39-2E94-68775CAC3C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463A625-D610-49DC-95F1-1A22E4658A8D}" type="datetimeFigureOut">
              <a:rPr lang="en-IN" smtClean="0"/>
              <a:t>21-06-2024</a:t>
            </a:fld>
            <a:endParaRPr lang="en-IN"/>
          </a:p>
        </p:txBody>
      </p:sp>
      <p:sp>
        <p:nvSpPr>
          <p:cNvPr id="4" name="Footer Placeholder 3">
            <a:extLst>
              <a:ext uri="{FF2B5EF4-FFF2-40B4-BE49-F238E27FC236}">
                <a16:creationId xmlns:a16="http://schemas.microsoft.com/office/drawing/2014/main" id="{8FEA266D-A328-611A-C19D-B943E1991B8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EB7F27D7-7DF9-4668-C5C5-E7B7A8A13A7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EB5C51-348E-4F1E-8FB4-0EDBED0D6EDE}" type="slidenum">
              <a:rPr lang="en-IN" smtClean="0"/>
              <a:t>‹#›</a:t>
            </a:fld>
            <a:endParaRPr lang="en-IN"/>
          </a:p>
        </p:txBody>
      </p:sp>
    </p:spTree>
    <p:extLst>
      <p:ext uri="{BB962C8B-B14F-4D97-AF65-F5344CB8AC3E}">
        <p14:creationId xmlns:p14="http://schemas.microsoft.com/office/powerpoint/2010/main" val="407678079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g>
</file>

<file path=ppt/media/image21.PNG>
</file>

<file path=ppt/media/image22.PNG>
</file>

<file path=ppt/media/image23.PNG>
</file>

<file path=ppt/media/image24.png>
</file>

<file path=ppt/media/image25.jpeg>
</file>

<file path=ppt/media/image3.png>
</file>

<file path=ppt/media/image4.png>
</file>

<file path=ppt/media/image5.jpg>
</file>

<file path=ppt/media/image6.png>
</file>

<file path=ppt/media/image7.sv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A36A5D-A71A-4288-861E-F20B34793D51}" type="datetimeFigureOut">
              <a:rPr lang="en-IN" smtClean="0"/>
              <a:t>21-06-2024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9113ED-AC65-4451-93E3-1A2D4B2A8882}" type="slidenum">
              <a:rPr lang="en-IN" smtClean="0"/>
              <a:t>‹#›</a:t>
            </a:fld>
            <a:endParaRPr lang="en-IN"/>
          </a:p>
        </p:txBody>
      </p:sp>
    </p:spTree>
    <p:extLst>
      <p:ext uri="{BB962C8B-B14F-4D97-AF65-F5344CB8AC3E}">
        <p14:creationId xmlns:p14="http://schemas.microsoft.com/office/powerpoint/2010/main" val="17159400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379113ED-AC65-4451-93E3-1A2D4B2A8882}" type="slidenum">
              <a:rPr lang="en-IN" smtClean="0"/>
              <a:t>1</a:t>
            </a:fld>
            <a:endParaRPr lang="en-IN"/>
          </a:p>
        </p:txBody>
      </p:sp>
    </p:spTree>
    <p:extLst>
      <p:ext uri="{BB962C8B-B14F-4D97-AF65-F5344CB8AC3E}">
        <p14:creationId xmlns:p14="http://schemas.microsoft.com/office/powerpoint/2010/main" val="1920154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79113ED-AC65-4451-93E3-1A2D4B2A8882}" type="slidenum">
              <a:rPr lang="en-IN" smtClean="0"/>
              <a:t>4</a:t>
            </a:fld>
            <a:endParaRPr lang="en-IN"/>
          </a:p>
        </p:txBody>
      </p:sp>
    </p:spTree>
    <p:extLst>
      <p:ext uri="{BB962C8B-B14F-4D97-AF65-F5344CB8AC3E}">
        <p14:creationId xmlns:p14="http://schemas.microsoft.com/office/powerpoint/2010/main" val="3972305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79113ED-AC65-4451-93E3-1A2D4B2A8882}" type="slidenum">
              <a:rPr lang="en-IN" smtClean="0"/>
              <a:t>9</a:t>
            </a:fld>
            <a:endParaRPr lang="en-IN"/>
          </a:p>
        </p:txBody>
      </p:sp>
    </p:spTree>
    <p:extLst>
      <p:ext uri="{BB962C8B-B14F-4D97-AF65-F5344CB8AC3E}">
        <p14:creationId xmlns:p14="http://schemas.microsoft.com/office/powerpoint/2010/main" val="2301777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79113ED-AC65-4451-93E3-1A2D4B2A8882}" type="slidenum">
              <a:rPr lang="en-IN" smtClean="0"/>
              <a:t>11</a:t>
            </a:fld>
            <a:endParaRPr lang="en-IN"/>
          </a:p>
        </p:txBody>
      </p:sp>
    </p:spTree>
    <p:extLst>
      <p:ext uri="{BB962C8B-B14F-4D97-AF65-F5344CB8AC3E}">
        <p14:creationId xmlns:p14="http://schemas.microsoft.com/office/powerpoint/2010/main" val="32205904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79113ED-AC65-4451-93E3-1A2D4B2A8882}" type="slidenum">
              <a:rPr lang="en-IN" smtClean="0"/>
              <a:t>14</a:t>
            </a:fld>
            <a:endParaRPr lang="en-IN"/>
          </a:p>
        </p:txBody>
      </p:sp>
    </p:spTree>
    <p:extLst>
      <p:ext uri="{BB962C8B-B14F-4D97-AF65-F5344CB8AC3E}">
        <p14:creationId xmlns:p14="http://schemas.microsoft.com/office/powerpoint/2010/main" val="34985798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79113ED-AC65-4451-93E3-1A2D4B2A8882}" type="slidenum">
              <a:rPr lang="en-IN" smtClean="0"/>
              <a:t>15</a:t>
            </a:fld>
            <a:endParaRPr lang="en-IN"/>
          </a:p>
        </p:txBody>
      </p:sp>
    </p:spTree>
    <p:extLst>
      <p:ext uri="{BB962C8B-B14F-4D97-AF65-F5344CB8AC3E}">
        <p14:creationId xmlns:p14="http://schemas.microsoft.com/office/powerpoint/2010/main" val="1303571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79113ED-AC65-4451-93E3-1A2D4B2A8882}" type="slidenum">
              <a:rPr lang="en-IN" smtClean="0"/>
              <a:t>17</a:t>
            </a:fld>
            <a:endParaRPr lang="en-IN"/>
          </a:p>
        </p:txBody>
      </p:sp>
    </p:spTree>
    <p:extLst>
      <p:ext uri="{BB962C8B-B14F-4D97-AF65-F5344CB8AC3E}">
        <p14:creationId xmlns:p14="http://schemas.microsoft.com/office/powerpoint/2010/main" val="8865881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40ED32C4-33D5-4822-B044-90081F765595}" type="datetimeFigureOut">
              <a:rPr lang="en-IN" smtClean="0"/>
              <a:t>21-06-2024</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724E8B07-DCC6-41F8-BCF1-DB1A34F31961}"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431B8020-A03B-5374-A1B9-0968598AFE6F}"/>
              </a:ext>
            </a:extLst>
          </p:cNvPr>
          <p:cNvCxnSpPr/>
          <p:nvPr userDrawn="1"/>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849688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0ED32C4-33D5-4822-B044-90081F765595}" type="datetimeFigureOut">
              <a:rPr lang="en-IN" smtClean="0"/>
              <a:t>21-06-2024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4E8B07-DCC6-41F8-BCF1-DB1A34F31961}" type="slidenum">
              <a:rPr lang="en-IN" smtClean="0"/>
              <a:t>‹#›</a:t>
            </a:fld>
            <a:endParaRPr lang="en-IN"/>
          </a:p>
        </p:txBody>
      </p:sp>
    </p:spTree>
    <p:extLst>
      <p:ext uri="{BB962C8B-B14F-4D97-AF65-F5344CB8AC3E}">
        <p14:creationId xmlns:p14="http://schemas.microsoft.com/office/powerpoint/2010/main" val="1689902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ED32C4-33D5-4822-B044-90081F765595}" type="datetimeFigureOut">
              <a:rPr lang="en-IN" smtClean="0"/>
              <a:t>21-06-2024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4E8B07-DCC6-41F8-BCF1-DB1A34F31961}"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419939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ED32C4-33D5-4822-B044-90081F765595}" type="datetimeFigureOut">
              <a:rPr lang="en-IN" smtClean="0"/>
              <a:t>21-06-2024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4E8B07-DCC6-41F8-BCF1-DB1A34F31961}"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318083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ED32C4-33D5-4822-B044-90081F765595}" type="datetimeFigureOut">
              <a:rPr lang="en-IN" smtClean="0"/>
              <a:t>21-06-2024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4E8B07-DCC6-41F8-BCF1-DB1A34F31961}" type="slidenum">
              <a:rPr lang="en-IN" smtClean="0"/>
              <a:t>‹#›</a:t>
            </a:fld>
            <a:endParaRPr lang="en-IN"/>
          </a:p>
        </p:txBody>
      </p:sp>
    </p:spTree>
    <p:extLst>
      <p:ext uri="{BB962C8B-B14F-4D97-AF65-F5344CB8AC3E}">
        <p14:creationId xmlns:p14="http://schemas.microsoft.com/office/powerpoint/2010/main" val="39259983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ED32C4-33D5-4822-B044-90081F765595}" type="datetimeFigureOut">
              <a:rPr lang="en-IN" smtClean="0"/>
              <a:t>21-06-2024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4E8B07-DCC6-41F8-BCF1-DB1A34F31961}"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068016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ED32C4-33D5-4822-B044-90081F765595}" type="datetimeFigureOut">
              <a:rPr lang="en-IN" smtClean="0"/>
              <a:t>21-06-2024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4E8B07-DCC6-41F8-BCF1-DB1A34F31961}"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132549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ED32C4-33D5-4822-B044-90081F765595}" type="datetimeFigureOut">
              <a:rPr lang="en-IN" smtClean="0"/>
              <a:t>21-06-2024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4E8B07-DCC6-41F8-BCF1-DB1A34F31961}"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439147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ED32C4-33D5-4822-B044-90081F765595}" type="datetimeFigureOut">
              <a:rPr lang="en-IN" smtClean="0"/>
              <a:t>21-06-2024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4E8B07-DCC6-41F8-BCF1-DB1A34F31961}"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240435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ED32C4-33D5-4822-B044-90081F765595}" type="datetimeFigureOut">
              <a:rPr lang="en-IN" smtClean="0"/>
              <a:t>21-06-2024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4E8B07-DCC6-41F8-BCF1-DB1A34F31961}" type="slidenum">
              <a:rPr lang="en-IN" smtClean="0"/>
              <a:t>‹#›</a:t>
            </a:fld>
            <a:endParaRPr lang="en-IN"/>
          </a:p>
        </p:txBody>
      </p:sp>
    </p:spTree>
    <p:extLst>
      <p:ext uri="{BB962C8B-B14F-4D97-AF65-F5344CB8AC3E}">
        <p14:creationId xmlns:p14="http://schemas.microsoft.com/office/powerpoint/2010/main" val="19083912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ED32C4-33D5-4822-B044-90081F765595}" type="datetimeFigureOut">
              <a:rPr lang="en-IN" smtClean="0"/>
              <a:t>21-06-2024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4E8B07-DCC6-41F8-BCF1-DB1A34F31961}"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87914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0ED32C4-33D5-4822-B044-90081F765595}" type="datetimeFigureOut">
              <a:rPr lang="en-IN" smtClean="0"/>
              <a:t>21-06-2024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4E8B07-DCC6-41F8-BCF1-DB1A34F31961}" type="slidenum">
              <a:rPr lang="en-IN" smtClean="0"/>
              <a:t>‹#›</a:t>
            </a:fld>
            <a:endParaRPr lang="en-IN"/>
          </a:p>
        </p:txBody>
      </p:sp>
    </p:spTree>
    <p:extLst>
      <p:ext uri="{BB962C8B-B14F-4D97-AF65-F5344CB8AC3E}">
        <p14:creationId xmlns:p14="http://schemas.microsoft.com/office/powerpoint/2010/main" val="10221068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0ED32C4-33D5-4822-B044-90081F765595}" type="datetimeFigureOut">
              <a:rPr lang="en-IN" smtClean="0"/>
              <a:t>21-06-2024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24E8B07-DCC6-41F8-BCF1-DB1A34F31961}"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889062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0ED32C4-33D5-4822-B044-90081F765595}" type="datetimeFigureOut">
              <a:rPr lang="en-IN" smtClean="0"/>
              <a:t>21-06-2024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24E8B07-DCC6-41F8-BCF1-DB1A34F31961}"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4201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ED32C4-33D5-4822-B044-90081F765595}" type="datetimeFigureOut">
              <a:rPr lang="en-IN" smtClean="0"/>
              <a:t>21-06-2024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24E8B07-DCC6-41F8-BCF1-DB1A34F31961}" type="slidenum">
              <a:rPr lang="en-IN" smtClean="0"/>
              <a:t>‹#›</a:t>
            </a:fld>
            <a:endParaRPr lang="en-IN"/>
          </a:p>
        </p:txBody>
      </p:sp>
    </p:spTree>
    <p:extLst>
      <p:ext uri="{BB962C8B-B14F-4D97-AF65-F5344CB8AC3E}">
        <p14:creationId xmlns:p14="http://schemas.microsoft.com/office/powerpoint/2010/main" val="1407176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0ED32C4-33D5-4822-B044-90081F765595}" type="datetimeFigureOut">
              <a:rPr lang="en-IN" smtClean="0"/>
              <a:t>21-06-2024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4E8B07-DCC6-41F8-BCF1-DB1A34F31961}"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43844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0ED32C4-33D5-4822-B044-90081F765595}" type="datetimeFigureOut">
              <a:rPr lang="en-IN" smtClean="0"/>
              <a:t>21-06-2024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4E8B07-DCC6-41F8-BCF1-DB1A34F31961}" type="slidenum">
              <a:rPr lang="en-IN" smtClean="0"/>
              <a:t>‹#›</a:t>
            </a:fld>
            <a:endParaRPr lang="en-IN"/>
          </a:p>
        </p:txBody>
      </p:sp>
    </p:spTree>
    <p:extLst>
      <p:ext uri="{BB962C8B-B14F-4D97-AF65-F5344CB8AC3E}">
        <p14:creationId xmlns:p14="http://schemas.microsoft.com/office/powerpoint/2010/main" val="9901140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0ED32C4-33D5-4822-B044-90081F765595}" type="datetimeFigureOut">
              <a:rPr lang="en-IN" smtClean="0"/>
              <a:t>21-06-2024</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24E8B07-DCC6-41F8-BCF1-DB1A34F31961}" type="slidenum">
              <a:rPr lang="en-IN" smtClean="0"/>
              <a:t>‹#›</a:t>
            </a:fld>
            <a:endParaRPr lang="en-IN"/>
          </a:p>
        </p:txBody>
      </p:sp>
    </p:spTree>
    <p:extLst>
      <p:ext uri="{BB962C8B-B14F-4D97-AF65-F5344CB8AC3E}">
        <p14:creationId xmlns:p14="http://schemas.microsoft.com/office/powerpoint/2010/main" val="199416880"/>
      </p:ext>
    </p:extLst>
  </p:cSld>
  <p:clrMap bg1="lt1" tx1="dk1" bg2="lt2" tx2="dk2" accent1="accent1" accent2="accent2" accent3="accent3" accent4="accent4" accent5="accent5" accent6="accent6" hlink="hlink" folHlink="folHlink"/>
  <p:sldLayoutIdLst>
    <p:sldLayoutId id="2147484003" r:id="rId1"/>
    <p:sldLayoutId id="2147484004" r:id="rId2"/>
    <p:sldLayoutId id="2147484005" r:id="rId3"/>
    <p:sldLayoutId id="2147484006" r:id="rId4"/>
    <p:sldLayoutId id="2147484007" r:id="rId5"/>
    <p:sldLayoutId id="2147484008" r:id="rId6"/>
    <p:sldLayoutId id="2147484009" r:id="rId7"/>
    <p:sldLayoutId id="2147484010" r:id="rId8"/>
    <p:sldLayoutId id="2147484011" r:id="rId9"/>
    <p:sldLayoutId id="2147484012" r:id="rId10"/>
    <p:sldLayoutId id="2147484013" r:id="rId11"/>
    <p:sldLayoutId id="2147484014" r:id="rId12"/>
    <p:sldLayoutId id="2147484015" r:id="rId13"/>
    <p:sldLayoutId id="2147484016" r:id="rId14"/>
    <p:sldLayoutId id="2147484017" r:id="rId15"/>
    <p:sldLayoutId id="2147484018" r:id="rId16"/>
    <p:sldLayoutId id="214748401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hyperlink" Target="https://gamma.app"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0.jpg"/><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CF48F-B369-5E7A-7645-79FEC1D02D50}"/>
              </a:ext>
            </a:extLst>
          </p:cNvPr>
          <p:cNvSpPr>
            <a:spLocks noGrp="1"/>
          </p:cNvSpPr>
          <p:nvPr>
            <p:ph type="title"/>
          </p:nvPr>
        </p:nvSpPr>
        <p:spPr>
          <a:xfrm>
            <a:off x="1296430" y="1041399"/>
            <a:ext cx="6345340" cy="2140339"/>
          </a:xfrm>
        </p:spPr>
        <p:style>
          <a:lnRef idx="1">
            <a:schemeClr val="accent1"/>
          </a:lnRef>
          <a:fillRef idx="2">
            <a:schemeClr val="accent1"/>
          </a:fillRef>
          <a:effectRef idx="1">
            <a:schemeClr val="accent1"/>
          </a:effectRef>
          <a:fontRef idx="minor">
            <a:schemeClr val="dk1"/>
          </a:fontRef>
        </p:style>
        <p:txBody>
          <a:bodyPr>
            <a:noAutofit/>
          </a:bodyPr>
          <a:lstStyle/>
          <a:p>
            <a:r>
              <a:rPr lang="en-IN" sz="5400" b="1" dirty="0">
                <a:ln w="13462">
                  <a:solidFill>
                    <a:schemeClr val="accent3">
                      <a:lumMod val="20000"/>
                      <a:lumOff val="80000"/>
                    </a:schemeClr>
                  </a:solidFill>
                  <a:prstDash val="solid"/>
                </a:ln>
                <a:solidFill>
                  <a:schemeClr val="tx2"/>
                </a:solidFill>
                <a:effectLst>
                  <a:outerShdw dist="38100" dir="2700000" algn="bl" rotWithShape="0">
                    <a:schemeClr val="accent5"/>
                  </a:outerShdw>
                </a:effectLst>
                <a:latin typeface="Segoe UI Black" panose="020B0A02040204020203" pitchFamily="34" charset="0"/>
                <a:ea typeface="Segoe UI Black" panose="020B0A02040204020203" pitchFamily="34" charset="0"/>
                <a:cs typeface="Times New Roman" panose="02020603050405020304" pitchFamily="18" charset="0"/>
              </a:rPr>
              <a:t>STOCK MARKET ANALYSIS</a:t>
            </a:r>
            <a:endParaRPr lang="en-IN" sz="5400" b="1" dirty="0">
              <a:ln w="13462">
                <a:solidFill>
                  <a:schemeClr val="accent3">
                    <a:lumMod val="20000"/>
                    <a:lumOff val="80000"/>
                  </a:schemeClr>
                </a:solidFill>
                <a:prstDash val="solid"/>
              </a:ln>
              <a:solidFill>
                <a:schemeClr val="tx2"/>
              </a:solidFill>
              <a:effectLst>
                <a:outerShdw dist="38100" dir="2700000" algn="bl" rotWithShape="0">
                  <a:schemeClr val="accent5"/>
                </a:outerShdw>
              </a:effectLst>
              <a:latin typeface="Segoe UI Black" panose="020B0A02040204020203" pitchFamily="34" charset="0"/>
              <a:ea typeface="Segoe UI Black" panose="020B0A02040204020203" pitchFamily="34" charset="0"/>
            </a:endParaRPr>
          </a:p>
        </p:txBody>
      </p:sp>
      <p:pic>
        <p:nvPicPr>
          <p:cNvPr id="5" name="Picture Placeholder 4">
            <a:extLst>
              <a:ext uri="{FF2B5EF4-FFF2-40B4-BE49-F238E27FC236}">
                <a16:creationId xmlns:a16="http://schemas.microsoft.com/office/drawing/2014/main" id="{911CD34F-1E5B-A179-F817-FBD008533693}"/>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l="28613" r="28613"/>
          <a:stretch>
            <a:fillRect/>
          </a:stretch>
        </p:blipFill>
        <p:spPr>
          <a:xfrm>
            <a:off x="7865707" y="1041400"/>
            <a:ext cx="3666930" cy="4775200"/>
          </a:xfrm>
          <a:prstGeom prst="rect">
            <a:avLst/>
          </a:prstGeom>
        </p:spPr>
      </p:pic>
      <p:sp>
        <p:nvSpPr>
          <p:cNvPr id="4" name="Text Placeholder 3">
            <a:extLst>
              <a:ext uri="{FF2B5EF4-FFF2-40B4-BE49-F238E27FC236}">
                <a16:creationId xmlns:a16="http://schemas.microsoft.com/office/drawing/2014/main" id="{FAF1AA38-0398-9B60-1F73-4621D3190AC6}"/>
              </a:ext>
            </a:extLst>
          </p:cNvPr>
          <p:cNvSpPr>
            <a:spLocks noGrp="1"/>
          </p:cNvSpPr>
          <p:nvPr>
            <p:ph type="body" sz="half" idx="2"/>
          </p:nvPr>
        </p:nvSpPr>
        <p:spPr>
          <a:xfrm>
            <a:off x="1334782" y="3676262"/>
            <a:ext cx="6306987" cy="1054358"/>
          </a:xfrm>
        </p:spPr>
        <p:txBody>
          <a:bodyPr>
            <a:normAutofit fontScale="92500" lnSpcReduction="10000"/>
            <a:scene3d>
              <a:camera prst="orthographicFront"/>
              <a:lightRig rig="soft" dir="t">
                <a:rot lat="0" lon="0" rev="15600000"/>
              </a:lightRig>
            </a:scene3d>
            <a:sp3d extrusionH="57150" prstMaterial="softEdge">
              <a:bevelT w="25400" h="38100"/>
            </a:sp3d>
          </a:bodyPr>
          <a:lstStyle/>
          <a:p>
            <a:r>
              <a:rPr lang="en-US" sz="3600" b="1" i="0" dirty="0">
                <a:effectLst/>
                <a:latin typeface="Segoe UI Black" panose="020B0A02040204020203" pitchFamily="34" charset="0"/>
                <a:ea typeface="Segoe UI Black" panose="020B0A02040204020203" pitchFamily="34" charset="0"/>
              </a:rPr>
              <a:t>A Comprehensive Stock Analysis Project</a:t>
            </a:r>
            <a:endParaRPr lang="en-IN" sz="3600" b="1" dirty="0">
              <a:ln>
                <a:solidFill>
                  <a:srgbClr val="002060"/>
                </a:solidFill>
              </a:ln>
              <a:solidFill>
                <a:schemeClr val="tx2"/>
              </a:solidFill>
              <a:latin typeface="Segoe UI Black" panose="020B0A02040204020203" pitchFamily="34" charset="0"/>
              <a:ea typeface="Segoe UI Black" panose="020B0A02040204020203"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1090119B-FC17-B814-40C8-87D596CBF1A1}"/>
              </a:ext>
            </a:extLst>
          </p:cNvPr>
          <p:cNvSpPr/>
          <p:nvPr/>
        </p:nvSpPr>
        <p:spPr>
          <a:xfrm>
            <a:off x="5070975" y="5533796"/>
            <a:ext cx="2570794" cy="56560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000" b="1" dirty="0"/>
              <a:t>By: Shivangi Thakur</a:t>
            </a:r>
            <a:endParaRPr lang="en-IN" sz="2000" b="1" dirty="0"/>
          </a:p>
        </p:txBody>
      </p:sp>
    </p:spTree>
    <p:extLst>
      <p:ext uri="{BB962C8B-B14F-4D97-AF65-F5344CB8AC3E}">
        <p14:creationId xmlns:p14="http://schemas.microsoft.com/office/powerpoint/2010/main" val="2399839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B8351-F047-4ED2-9C88-0009A7E41D4A}"/>
              </a:ext>
            </a:extLst>
          </p:cNvPr>
          <p:cNvSpPr>
            <a:spLocks noGrp="1"/>
          </p:cNvSpPr>
          <p:nvPr>
            <p:ph type="title"/>
          </p:nvPr>
        </p:nvSpPr>
        <p:spPr/>
        <p:txBody>
          <a:bodyPr>
            <a:normAutofit/>
          </a:bodyPr>
          <a:lstStyle/>
          <a:p>
            <a:r>
              <a:rPr lang="en-IN" sz="4000" b="1" dirty="0">
                <a:ea typeface="Verdana" panose="020B0604030504040204" pitchFamily="34" charset="0"/>
                <a:cs typeface="Verdana" panose="020B0604030504040204" pitchFamily="34" charset="0"/>
              </a:rPr>
              <a:t>KPI 7: Stocks Near 52 Weeks High/Low</a:t>
            </a:r>
            <a:endParaRPr lang="en-IN" sz="40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86E0EAD2-EAB4-D128-C7B7-26886DB6F2EC}"/>
              </a:ext>
            </a:extLst>
          </p:cNvPr>
          <p:cNvSpPr txBox="1"/>
          <p:nvPr/>
        </p:nvSpPr>
        <p:spPr>
          <a:xfrm>
            <a:off x="6569610" y="2508373"/>
            <a:ext cx="4945964" cy="3431709"/>
          </a:xfrm>
          <a:prstGeom prst="rect">
            <a:avLst/>
          </a:prstGeom>
          <a:noFill/>
        </p:spPr>
        <p:txBody>
          <a:bodyPr wrap="square" rtlCol="0">
            <a:spAutoFit/>
          </a:bodyPr>
          <a:lstStyle/>
          <a:p>
            <a:r>
              <a:rPr lang="en-IN" sz="2000" b="1" dirty="0">
                <a:latin typeface="Segoe UI" panose="020B0502040204020203" pitchFamily="34" charset="0"/>
                <a:cs typeface="Segoe UI" panose="020B0502040204020203" pitchFamily="34" charset="0"/>
              </a:rPr>
              <a:t>Observation</a:t>
            </a:r>
          </a:p>
          <a:p>
            <a:pPr algn="just"/>
            <a:endParaRPr lang="en-IN" sz="1600" b="1" dirty="0">
              <a:latin typeface="Times New Roman" panose="02020603050405020304" pitchFamily="18" charset="0"/>
              <a:cs typeface="Times New Roman" panose="02020603050405020304" pitchFamily="18" charset="0"/>
            </a:endParaRPr>
          </a:p>
          <a:p>
            <a:pPr algn="just"/>
            <a:r>
              <a:rPr lang="en-IN" sz="1600" dirty="0">
                <a:latin typeface="Times New Roman" panose="02020603050405020304" pitchFamily="18" charset="0"/>
                <a:cs typeface="Times New Roman" panose="02020603050405020304" pitchFamily="18" charset="0"/>
              </a:rPr>
              <a:t>Every stock has almost same Max/Highest price as well as Min/Lowest price over the past 52 weeks (One year).</a:t>
            </a:r>
          </a:p>
          <a:p>
            <a:pPr algn="just"/>
            <a:endParaRPr lang="en-IN" sz="1700" dirty="0">
              <a:latin typeface="Söhne"/>
              <a:ea typeface="Verdana" panose="020B0604030504040204" pitchFamily="34" charset="0"/>
              <a:cs typeface="Verdana" panose="020B0604030504040204" pitchFamily="34" charset="0"/>
            </a:endParaRPr>
          </a:p>
          <a:p>
            <a:pPr algn="just"/>
            <a:r>
              <a:rPr lang="en-IN" sz="2000" b="1" dirty="0">
                <a:latin typeface="Segoe UI" panose="020B0502040204020203" pitchFamily="34" charset="0"/>
                <a:cs typeface="Segoe UI" panose="020B0502040204020203" pitchFamily="34" charset="0"/>
              </a:rPr>
              <a:t>Inference</a:t>
            </a:r>
          </a:p>
          <a:p>
            <a:pPr algn="just"/>
            <a:endParaRPr lang="en-IN" sz="1600" b="1" dirty="0">
              <a:latin typeface="Times New Roman" panose="02020603050405020304" pitchFamily="18" charset="0"/>
              <a:cs typeface="Times New Roman" panose="02020603050405020304" pitchFamily="18" charset="0"/>
            </a:endParaRPr>
          </a:p>
          <a:p>
            <a:pPr algn="just"/>
            <a:r>
              <a:rPr lang="en-IN" sz="1600" dirty="0">
                <a:latin typeface="Times New Roman" panose="02020603050405020304" pitchFamily="18" charset="0"/>
                <a:cs typeface="Times New Roman" panose="02020603050405020304" pitchFamily="18" charset="0"/>
              </a:rPr>
              <a:t>1) Need to check the </a:t>
            </a:r>
            <a:r>
              <a:rPr lang="en-GB" sz="1600" dirty="0">
                <a:latin typeface="Times New Roman" panose="02020603050405020304" pitchFamily="18" charset="0"/>
                <a:cs typeface="Times New Roman" panose="02020603050405020304" pitchFamily="18" charset="0"/>
              </a:rPr>
              <a:t>accuracy of the data or the calculation method. </a:t>
            </a:r>
            <a:endParaRPr lang="en-IN" sz="1600" dirty="0">
              <a:latin typeface="Times New Roman" panose="02020603050405020304" pitchFamily="18" charset="0"/>
              <a:cs typeface="Times New Roman" panose="02020603050405020304" pitchFamily="18" charset="0"/>
            </a:endParaRPr>
          </a:p>
          <a:p>
            <a:pPr algn="just"/>
            <a:endParaRPr lang="en-IN" sz="1600" dirty="0">
              <a:latin typeface="Times New Roman" panose="02020603050405020304" pitchFamily="18" charset="0"/>
              <a:cs typeface="Times New Roman" panose="02020603050405020304" pitchFamily="18" charset="0"/>
            </a:endParaRPr>
          </a:p>
          <a:p>
            <a:pPr algn="just"/>
            <a:r>
              <a:rPr lang="en-IN" sz="1600" dirty="0">
                <a:latin typeface="Times New Roman" panose="02020603050405020304" pitchFamily="18" charset="0"/>
                <a:cs typeface="Times New Roman" panose="02020603050405020304" pitchFamily="18" charset="0"/>
              </a:rPr>
              <a:t>2) </a:t>
            </a:r>
            <a:r>
              <a:rPr lang="en-GB" sz="1600" dirty="0">
                <a:latin typeface="Times New Roman" panose="02020603050405020304" pitchFamily="18" charset="0"/>
                <a:cs typeface="Times New Roman" panose="02020603050405020304" pitchFamily="18" charset="0"/>
              </a:rPr>
              <a:t>Having identical Max and Min values for all stocks could be an anomaly and may not accurately represent their historical price movements.</a:t>
            </a:r>
            <a:endParaRPr lang="en-IN" sz="1600" b="1"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E260CB26-A380-71D0-2361-BA8C8A227742}"/>
              </a:ext>
            </a:extLst>
          </p:cNvPr>
          <p:cNvPicPr>
            <a:picLocks noChangeAspect="1"/>
          </p:cNvPicPr>
          <p:nvPr/>
        </p:nvPicPr>
        <p:blipFill>
          <a:blip r:embed="rId2"/>
          <a:stretch>
            <a:fillRect/>
          </a:stretch>
        </p:blipFill>
        <p:spPr>
          <a:xfrm>
            <a:off x="1303144" y="2560321"/>
            <a:ext cx="5003876" cy="3315548"/>
          </a:xfrm>
          <a:prstGeom prst="rect">
            <a:avLst/>
          </a:prstGeom>
        </p:spPr>
      </p:pic>
    </p:spTree>
    <p:extLst>
      <p:ext uri="{BB962C8B-B14F-4D97-AF65-F5344CB8AC3E}">
        <p14:creationId xmlns:p14="http://schemas.microsoft.com/office/powerpoint/2010/main" val="11589373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a:extLst>
              <a:ext uri="{FF2B5EF4-FFF2-40B4-BE49-F238E27FC236}">
                <a16:creationId xmlns:a16="http://schemas.microsoft.com/office/drawing/2014/main" id="{8CA0221D-B77F-6931-E261-312D9A018873}"/>
              </a:ext>
            </a:extLst>
          </p:cNvPr>
          <p:cNvPicPr>
            <a:picLocks noChangeAspect="1"/>
          </p:cNvPicPr>
          <p:nvPr/>
        </p:nvPicPr>
        <p:blipFill>
          <a:blip r:embed="rId3"/>
          <a:stretch>
            <a:fillRect/>
          </a:stretch>
        </p:blipFill>
        <p:spPr>
          <a:xfrm>
            <a:off x="570782" y="559837"/>
            <a:ext cx="2153756" cy="5738326"/>
          </a:xfrm>
          <a:prstGeom prst="rect">
            <a:avLst/>
          </a:prstGeom>
          <a:ln>
            <a:noFill/>
          </a:ln>
          <a:effectLst>
            <a:outerShdw blurRad="190500" algn="tl" rotWithShape="0">
              <a:srgbClr val="000000">
                <a:alpha val="70000"/>
              </a:srgbClr>
            </a:outerShdw>
          </a:effectLst>
        </p:spPr>
      </p:pic>
      <p:sp>
        <p:nvSpPr>
          <p:cNvPr id="5" name="Text 2">
            <a:extLst>
              <a:ext uri="{FF2B5EF4-FFF2-40B4-BE49-F238E27FC236}">
                <a16:creationId xmlns:a16="http://schemas.microsoft.com/office/drawing/2014/main" id="{A1DB3895-32C2-7B3E-6BA9-28CB593E4215}"/>
              </a:ext>
            </a:extLst>
          </p:cNvPr>
          <p:cNvSpPr/>
          <p:nvPr/>
        </p:nvSpPr>
        <p:spPr>
          <a:xfrm>
            <a:off x="2929813" y="387716"/>
            <a:ext cx="8610374" cy="748110"/>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000" b="1" kern="0" spc="-131" dirty="0">
                <a:latin typeface="+mj-lt"/>
                <a:ea typeface="p22-mackinac-pro" pitchFamily="34" charset="-122"/>
                <a:cs typeface="Times New Roman" panose="02020603050405020304" pitchFamily="18" charset="0"/>
              </a:rPr>
              <a:t>Overview of Excel for Data Analysis</a:t>
            </a:r>
            <a:endParaRPr lang="en-US" sz="4000" dirty="0">
              <a:latin typeface="+mj-lt"/>
              <a:cs typeface="Times New Roman" panose="02020603050405020304" pitchFamily="18" charset="0"/>
            </a:endParaRPr>
          </a:p>
        </p:txBody>
      </p:sp>
      <p:sp>
        <p:nvSpPr>
          <p:cNvPr id="6" name="Shape 3">
            <a:extLst>
              <a:ext uri="{FF2B5EF4-FFF2-40B4-BE49-F238E27FC236}">
                <a16:creationId xmlns:a16="http://schemas.microsoft.com/office/drawing/2014/main" id="{5971AFBE-33DA-1065-ED17-4483D45C2DDD}"/>
              </a:ext>
            </a:extLst>
          </p:cNvPr>
          <p:cNvSpPr/>
          <p:nvPr/>
        </p:nvSpPr>
        <p:spPr>
          <a:xfrm>
            <a:off x="2929813" y="1324946"/>
            <a:ext cx="4068147" cy="2626141"/>
          </a:xfrm>
          <a:prstGeom prst="roundRect">
            <a:avLst>
              <a:gd name="adj" fmla="val 4212"/>
            </a:avLst>
          </a:prstGeom>
          <a:solidFill>
            <a:srgbClr val="E0D7F4"/>
          </a:solidFill>
          <a:ln w="13811">
            <a:solidFill>
              <a:srgbClr val="C1AFE9"/>
            </a:solidFill>
            <a:prstDash val="solid"/>
          </a:ln>
        </p:spPr>
        <p:txBody>
          <a:bodyPr/>
          <a:lstStyle/>
          <a:p>
            <a:endParaRPr lang="en-IN"/>
          </a:p>
        </p:txBody>
      </p:sp>
      <p:sp>
        <p:nvSpPr>
          <p:cNvPr id="7" name="Text 4">
            <a:extLst>
              <a:ext uri="{FF2B5EF4-FFF2-40B4-BE49-F238E27FC236}">
                <a16:creationId xmlns:a16="http://schemas.microsoft.com/office/drawing/2014/main" id="{F04F8C82-1830-9357-5D6E-FFB31CE2E1F2}"/>
              </a:ext>
            </a:extLst>
          </p:cNvPr>
          <p:cNvSpPr/>
          <p:nvPr/>
        </p:nvSpPr>
        <p:spPr>
          <a:xfrm>
            <a:off x="3224477" y="1550627"/>
            <a:ext cx="2803752" cy="45387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400" b="1" kern="0" spc="-66" dirty="0">
                <a:solidFill>
                  <a:srgbClr val="272525"/>
                </a:solidFill>
                <a:latin typeface="Times New Roman" panose="02020603050405020304" pitchFamily="18" charset="0"/>
                <a:ea typeface="p22-mackinac-pro" pitchFamily="34" charset="-122"/>
                <a:cs typeface="Times New Roman" panose="02020603050405020304" pitchFamily="18" charset="0"/>
              </a:rPr>
              <a:t>Data Manipulation</a:t>
            </a:r>
            <a:endParaRPr lang="en-US" sz="2400" dirty="0">
              <a:latin typeface="Times New Roman" panose="02020603050405020304" pitchFamily="18" charset="0"/>
              <a:cs typeface="Times New Roman" panose="02020603050405020304" pitchFamily="18" charset="0"/>
            </a:endParaRPr>
          </a:p>
        </p:txBody>
      </p:sp>
      <p:sp>
        <p:nvSpPr>
          <p:cNvPr id="8" name="Text 5">
            <a:extLst>
              <a:ext uri="{FF2B5EF4-FFF2-40B4-BE49-F238E27FC236}">
                <a16:creationId xmlns:a16="http://schemas.microsoft.com/office/drawing/2014/main" id="{A3198670-AE31-CEA5-A6D0-9419CA120AD3}"/>
              </a:ext>
            </a:extLst>
          </p:cNvPr>
          <p:cNvSpPr/>
          <p:nvPr/>
        </p:nvSpPr>
        <p:spPr>
          <a:xfrm>
            <a:off x="3224477" y="2139974"/>
            <a:ext cx="3436926" cy="179245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buNone/>
            </a:pPr>
            <a:r>
              <a:rPr lang="en-US" dirty="0">
                <a:solidFill>
                  <a:srgbClr val="272525"/>
                </a:solidFill>
                <a:latin typeface="Times New Roman" panose="02020603050405020304" pitchFamily="18" charset="0"/>
                <a:ea typeface="Eudoxus Sans" pitchFamily="34" charset="-122"/>
                <a:cs typeface="Times New Roman" panose="02020603050405020304" pitchFamily="18" charset="0"/>
              </a:rPr>
              <a:t>Excel provides robust tools for data manipulation, including sorting, filtering, and pivot tables, enabling efficient analysis of stock market data.</a:t>
            </a:r>
            <a:endParaRPr lang="en-US" dirty="0">
              <a:latin typeface="Times New Roman" panose="02020603050405020304" pitchFamily="18" charset="0"/>
              <a:cs typeface="Times New Roman" panose="02020603050405020304" pitchFamily="18" charset="0"/>
            </a:endParaRPr>
          </a:p>
        </p:txBody>
      </p:sp>
      <p:sp>
        <p:nvSpPr>
          <p:cNvPr id="9" name="Shape 6">
            <a:extLst>
              <a:ext uri="{FF2B5EF4-FFF2-40B4-BE49-F238E27FC236}">
                <a16:creationId xmlns:a16="http://schemas.microsoft.com/office/drawing/2014/main" id="{BE0A7213-3369-12CF-F667-E78A680D66AC}"/>
              </a:ext>
            </a:extLst>
          </p:cNvPr>
          <p:cNvSpPr/>
          <p:nvPr/>
        </p:nvSpPr>
        <p:spPr>
          <a:xfrm>
            <a:off x="7335319" y="1306284"/>
            <a:ext cx="4068147" cy="2626141"/>
          </a:xfrm>
          <a:prstGeom prst="roundRect">
            <a:avLst>
              <a:gd name="adj" fmla="val 4212"/>
            </a:avLst>
          </a:prstGeom>
          <a:solidFill>
            <a:srgbClr val="E0D7F4"/>
          </a:solidFill>
          <a:ln w="13811">
            <a:solidFill>
              <a:srgbClr val="C1AFE9"/>
            </a:solidFill>
            <a:prstDash val="solid"/>
          </a:ln>
        </p:spPr>
        <p:txBody>
          <a:bodyPr/>
          <a:lstStyle/>
          <a:p>
            <a:endParaRPr lang="en-IN" dirty="0"/>
          </a:p>
        </p:txBody>
      </p:sp>
      <p:sp>
        <p:nvSpPr>
          <p:cNvPr id="10" name="Text 7">
            <a:extLst>
              <a:ext uri="{FF2B5EF4-FFF2-40B4-BE49-F238E27FC236}">
                <a16:creationId xmlns:a16="http://schemas.microsoft.com/office/drawing/2014/main" id="{A4A528AE-531A-E46B-8404-3C0D60345BAE}"/>
              </a:ext>
            </a:extLst>
          </p:cNvPr>
          <p:cNvSpPr/>
          <p:nvPr/>
        </p:nvSpPr>
        <p:spPr>
          <a:xfrm>
            <a:off x="7685217" y="1488052"/>
            <a:ext cx="2643771" cy="541842"/>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400" b="1" kern="0" spc="-66" dirty="0">
                <a:solidFill>
                  <a:srgbClr val="272525"/>
                </a:solidFill>
                <a:latin typeface="Times New Roman" panose="02020603050405020304" pitchFamily="18" charset="0"/>
                <a:ea typeface="p22-mackinac-pro" pitchFamily="34" charset="-122"/>
                <a:cs typeface="Times New Roman" panose="02020603050405020304" pitchFamily="18" charset="0"/>
              </a:rPr>
              <a:t>Statistical Analysis</a:t>
            </a:r>
            <a:endParaRPr lang="en-US" sz="2400" dirty="0">
              <a:latin typeface="Times New Roman" panose="02020603050405020304" pitchFamily="18" charset="0"/>
              <a:cs typeface="Times New Roman" panose="02020603050405020304" pitchFamily="18" charset="0"/>
            </a:endParaRPr>
          </a:p>
        </p:txBody>
      </p:sp>
      <p:sp>
        <p:nvSpPr>
          <p:cNvPr id="11" name="Text 8">
            <a:extLst>
              <a:ext uri="{FF2B5EF4-FFF2-40B4-BE49-F238E27FC236}">
                <a16:creationId xmlns:a16="http://schemas.microsoft.com/office/drawing/2014/main" id="{F4079ACE-CFD3-3C0A-420B-B091A25BE30F}"/>
              </a:ext>
            </a:extLst>
          </p:cNvPr>
          <p:cNvSpPr/>
          <p:nvPr/>
        </p:nvSpPr>
        <p:spPr>
          <a:xfrm>
            <a:off x="7685217" y="2139974"/>
            <a:ext cx="3380890" cy="1399107"/>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buNone/>
            </a:pPr>
            <a:r>
              <a:rPr lang="en-US" sz="1600" dirty="0">
                <a:solidFill>
                  <a:srgbClr val="272525"/>
                </a:solidFill>
                <a:latin typeface="Times New Roman" panose="02020603050405020304" pitchFamily="18" charset="0"/>
                <a:ea typeface="Eudoxus Sans" pitchFamily="34" charset="-122"/>
                <a:cs typeface="Times New Roman" panose="02020603050405020304" pitchFamily="18" charset="0"/>
              </a:rPr>
              <a:t>With functions like SUM, AVERAGE, and STDEV, Excel allows for statistical analysis of financial data to identify trends and patterns.</a:t>
            </a:r>
            <a:endParaRPr lang="en-US" sz="1600" dirty="0">
              <a:latin typeface="Times New Roman" panose="02020603050405020304" pitchFamily="18" charset="0"/>
              <a:cs typeface="Times New Roman" panose="02020603050405020304" pitchFamily="18" charset="0"/>
            </a:endParaRPr>
          </a:p>
        </p:txBody>
      </p:sp>
      <p:sp>
        <p:nvSpPr>
          <p:cNvPr id="12" name="Shape 9">
            <a:extLst>
              <a:ext uri="{FF2B5EF4-FFF2-40B4-BE49-F238E27FC236}">
                <a16:creationId xmlns:a16="http://schemas.microsoft.com/office/drawing/2014/main" id="{74DF592A-A8BE-BE85-6E9E-0E3E01634A11}"/>
              </a:ext>
            </a:extLst>
          </p:cNvPr>
          <p:cNvSpPr/>
          <p:nvPr/>
        </p:nvSpPr>
        <p:spPr>
          <a:xfrm>
            <a:off x="2929813" y="4285238"/>
            <a:ext cx="8434873" cy="1695683"/>
          </a:xfrm>
          <a:prstGeom prst="roundRect">
            <a:avLst>
              <a:gd name="adj" fmla="val 6012"/>
            </a:avLst>
          </a:prstGeom>
          <a:solidFill>
            <a:srgbClr val="E0D7F4"/>
          </a:solidFill>
          <a:ln w="13811">
            <a:solidFill>
              <a:srgbClr val="C1AFE9"/>
            </a:solidFill>
            <a:prstDash val="solid"/>
          </a:ln>
        </p:spPr>
        <p:txBody>
          <a:bodyPr/>
          <a:lstStyle/>
          <a:p>
            <a:endParaRPr lang="en-IN"/>
          </a:p>
        </p:txBody>
      </p:sp>
      <p:sp>
        <p:nvSpPr>
          <p:cNvPr id="13" name="Text 10">
            <a:extLst>
              <a:ext uri="{FF2B5EF4-FFF2-40B4-BE49-F238E27FC236}">
                <a16:creationId xmlns:a16="http://schemas.microsoft.com/office/drawing/2014/main" id="{FDADE97E-9CB9-88E0-EBF0-8D086A7DA594}"/>
              </a:ext>
            </a:extLst>
          </p:cNvPr>
          <p:cNvSpPr/>
          <p:nvPr/>
        </p:nvSpPr>
        <p:spPr>
          <a:xfrm>
            <a:off x="3224477" y="4471200"/>
            <a:ext cx="2905081" cy="47961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400" b="1" kern="0" spc="-66" dirty="0">
                <a:solidFill>
                  <a:srgbClr val="272525"/>
                </a:solidFill>
                <a:latin typeface="Times New Roman" panose="02020603050405020304" pitchFamily="18" charset="0"/>
                <a:ea typeface="p22-mackinac-pro" pitchFamily="34" charset="-122"/>
                <a:cs typeface="Times New Roman" panose="02020603050405020304" pitchFamily="18" charset="0"/>
              </a:rPr>
              <a:t>Data Visualization</a:t>
            </a:r>
            <a:endParaRPr lang="en-US" sz="2400" dirty="0">
              <a:latin typeface="Times New Roman" panose="02020603050405020304" pitchFamily="18" charset="0"/>
              <a:cs typeface="Times New Roman" panose="02020603050405020304" pitchFamily="18" charset="0"/>
            </a:endParaRPr>
          </a:p>
        </p:txBody>
      </p:sp>
      <p:sp>
        <p:nvSpPr>
          <p:cNvPr id="14" name="Text 11">
            <a:extLst>
              <a:ext uri="{FF2B5EF4-FFF2-40B4-BE49-F238E27FC236}">
                <a16:creationId xmlns:a16="http://schemas.microsoft.com/office/drawing/2014/main" id="{F1F221BD-6753-4759-F437-4684A3017AC8}"/>
              </a:ext>
            </a:extLst>
          </p:cNvPr>
          <p:cNvSpPr/>
          <p:nvPr/>
        </p:nvSpPr>
        <p:spPr>
          <a:xfrm>
            <a:off x="3224476" y="4878081"/>
            <a:ext cx="7934935" cy="99087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lnSpc>
                <a:spcPts val="2799"/>
              </a:lnSpc>
              <a:buNone/>
            </a:pPr>
            <a:r>
              <a:rPr lang="en-US" dirty="0">
                <a:solidFill>
                  <a:srgbClr val="272525"/>
                </a:solidFill>
                <a:latin typeface="Times New Roman" panose="02020603050405020304" pitchFamily="18" charset="0"/>
                <a:ea typeface="Eudoxus Sans" pitchFamily="34" charset="-122"/>
                <a:cs typeface="Times New Roman" panose="02020603050405020304" pitchFamily="18" charset="0"/>
              </a:rPr>
              <a:t>Excel's charting and graph features facilitate the visualization of stock market data for clear and insightful presentations</a:t>
            </a:r>
            <a:r>
              <a:rPr lang="en-US" sz="1750" dirty="0">
                <a:solidFill>
                  <a:srgbClr val="272525"/>
                </a:solidFill>
                <a:latin typeface="Eudoxus Sans" pitchFamily="34" charset="0"/>
                <a:ea typeface="Eudoxus Sans" pitchFamily="34" charset="-122"/>
                <a:cs typeface="Eudoxus Sans" pitchFamily="34" charset="-120"/>
              </a:rPr>
              <a:t>.</a:t>
            </a:r>
            <a:endParaRPr lang="en-US" sz="1750" dirty="0"/>
          </a:p>
        </p:txBody>
      </p:sp>
      <p:pic>
        <p:nvPicPr>
          <p:cNvPr id="15" name="Image 1">
            <a:hlinkClick r:id="rId4"/>
            <a:extLst>
              <a:ext uri="{FF2B5EF4-FFF2-40B4-BE49-F238E27FC236}">
                <a16:creationId xmlns:a16="http://schemas.microsoft.com/office/drawing/2014/main" id="{8B05EEF2-2162-2C82-7C2A-A2CF2E27597A}"/>
              </a:ext>
            </a:extLst>
          </p:cNvPr>
          <p:cNvPicPr>
            <a:picLocks noChangeAspect="1"/>
          </p:cNvPicPr>
          <p:nvPr/>
        </p:nvPicPr>
        <p:blipFill>
          <a:blip r:embed="rId5"/>
          <a:stretch>
            <a:fillRect/>
          </a:stretch>
        </p:blipFill>
        <p:spPr>
          <a:xfrm>
            <a:off x="11882302" y="6964368"/>
            <a:ext cx="1376914" cy="487991"/>
          </a:xfrm>
          <a:prstGeom prst="rect">
            <a:avLst/>
          </a:prstGeom>
        </p:spPr>
      </p:pic>
    </p:spTree>
    <p:extLst>
      <p:ext uri="{BB962C8B-B14F-4D97-AF65-F5344CB8AC3E}">
        <p14:creationId xmlns:p14="http://schemas.microsoft.com/office/powerpoint/2010/main" val="1750365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CF7E3-F151-68F0-C94F-8831333F9854}"/>
              </a:ext>
            </a:extLst>
          </p:cNvPr>
          <p:cNvSpPr>
            <a:spLocks noGrp="1"/>
          </p:cNvSpPr>
          <p:nvPr>
            <p:ph type="title"/>
          </p:nvPr>
        </p:nvSpPr>
        <p:spPr>
          <a:xfrm>
            <a:off x="1295402" y="719726"/>
            <a:ext cx="9601196" cy="473444"/>
          </a:xfrm>
        </p:spPr>
        <p:txBody>
          <a:bodyPr>
            <a:noAutofit/>
          </a:bodyPr>
          <a:lstStyle/>
          <a:p>
            <a:r>
              <a:rPr lang="en-US" b="1" dirty="0">
                <a:cs typeface="Times New Roman" panose="02020603050405020304" pitchFamily="18" charset="0"/>
              </a:rPr>
              <a:t>Dashboard : Excel</a:t>
            </a:r>
            <a:endParaRPr lang="en-IN" b="1" dirty="0">
              <a:cs typeface="Times New Roman" panose="02020603050405020304" pitchFamily="18" charset="0"/>
            </a:endParaRPr>
          </a:p>
        </p:txBody>
      </p:sp>
      <p:pic>
        <p:nvPicPr>
          <p:cNvPr id="4" name="Picture 3">
            <a:extLst>
              <a:ext uri="{FF2B5EF4-FFF2-40B4-BE49-F238E27FC236}">
                <a16:creationId xmlns:a16="http://schemas.microsoft.com/office/drawing/2014/main" id="{77E617C5-7CA5-58AB-960F-4928E1BDBC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759" y="1334279"/>
            <a:ext cx="10552923" cy="480399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941717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AD55C-9144-3E7F-9DD8-4A6D9D591B25}"/>
              </a:ext>
            </a:extLst>
          </p:cNvPr>
          <p:cNvSpPr>
            <a:spLocks noGrp="1"/>
          </p:cNvSpPr>
          <p:nvPr>
            <p:ph type="title"/>
          </p:nvPr>
        </p:nvSpPr>
        <p:spPr>
          <a:xfrm>
            <a:off x="1295402" y="982133"/>
            <a:ext cx="9601196" cy="669386"/>
          </a:xfrm>
        </p:spPr>
        <p:txBody>
          <a:bodyPr>
            <a:noAutofit/>
          </a:bodyPr>
          <a:lstStyle/>
          <a:p>
            <a:r>
              <a:rPr lang="en-US" sz="4000" b="1" dirty="0">
                <a:cs typeface="Times New Roman" panose="02020603050405020304" pitchFamily="18" charset="0"/>
              </a:rPr>
              <a:t>Dashboard : Excel continues…</a:t>
            </a:r>
            <a:endParaRPr lang="en-IN" sz="4000" b="1" dirty="0">
              <a:cs typeface="Times New Roman" panose="02020603050405020304" pitchFamily="18" charset="0"/>
            </a:endParaRPr>
          </a:p>
        </p:txBody>
      </p:sp>
      <p:pic>
        <p:nvPicPr>
          <p:cNvPr id="3" name="Picture 2">
            <a:extLst>
              <a:ext uri="{FF2B5EF4-FFF2-40B4-BE49-F238E27FC236}">
                <a16:creationId xmlns:a16="http://schemas.microsoft.com/office/drawing/2014/main" id="{D44C0B1A-BC36-983D-C33A-541F00D10C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474" y="1875453"/>
            <a:ext cx="10954138" cy="384421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142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a:extLst>
              <a:ext uri="{FF2B5EF4-FFF2-40B4-BE49-F238E27FC236}">
                <a16:creationId xmlns:a16="http://schemas.microsoft.com/office/drawing/2014/main" id="{02795C68-87E0-2D33-C0AD-2949723D79F3}"/>
              </a:ext>
            </a:extLst>
          </p:cNvPr>
          <p:cNvSpPr/>
          <p:nvPr/>
        </p:nvSpPr>
        <p:spPr>
          <a:xfrm>
            <a:off x="886365" y="578287"/>
            <a:ext cx="7277921" cy="1113979"/>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sz="3200" b="1" kern="0" spc="-130" dirty="0">
                <a:latin typeface="+mj-lt"/>
                <a:ea typeface="p22-mackinac-pro" pitchFamily="34" charset="-122"/>
                <a:cs typeface="Times New Roman" panose="02020603050405020304" pitchFamily="18" charset="0"/>
              </a:rPr>
              <a:t>Using Power BI for Stock Market Data Analysis</a:t>
            </a:r>
            <a:endParaRPr lang="en-US" sz="3200" dirty="0">
              <a:latin typeface="+mj-lt"/>
              <a:cs typeface="Times New Roman" panose="02020603050405020304" pitchFamily="18" charset="0"/>
            </a:endParaRPr>
          </a:p>
        </p:txBody>
      </p:sp>
      <p:pic>
        <p:nvPicPr>
          <p:cNvPr id="5" name="Image 1">
            <a:extLst>
              <a:ext uri="{FF2B5EF4-FFF2-40B4-BE49-F238E27FC236}">
                <a16:creationId xmlns:a16="http://schemas.microsoft.com/office/drawing/2014/main" id="{6CB7C65F-A06F-234B-E707-29DB064B6363}"/>
              </a:ext>
            </a:extLst>
          </p:cNvPr>
          <p:cNvPicPr>
            <a:picLocks noChangeAspect="1"/>
          </p:cNvPicPr>
          <p:nvPr/>
        </p:nvPicPr>
        <p:blipFill>
          <a:blip r:embed="rId3"/>
          <a:stretch>
            <a:fillRect/>
          </a:stretch>
        </p:blipFill>
        <p:spPr>
          <a:xfrm>
            <a:off x="718457" y="1950098"/>
            <a:ext cx="724099" cy="1007110"/>
          </a:xfrm>
          <a:prstGeom prst="rect">
            <a:avLst/>
          </a:prstGeom>
          <a:ln>
            <a:noFill/>
          </a:ln>
          <a:effectLst>
            <a:outerShdw blurRad="190500" algn="tl" rotWithShape="0">
              <a:srgbClr val="000000">
                <a:alpha val="70000"/>
              </a:srgbClr>
            </a:outerShdw>
          </a:effectLst>
        </p:spPr>
      </p:pic>
      <p:sp>
        <p:nvSpPr>
          <p:cNvPr id="6" name="Text 3">
            <a:extLst>
              <a:ext uri="{FF2B5EF4-FFF2-40B4-BE49-F238E27FC236}">
                <a16:creationId xmlns:a16="http://schemas.microsoft.com/office/drawing/2014/main" id="{66FB58A3-9B66-5E3E-C89F-D9A986476D42}"/>
              </a:ext>
            </a:extLst>
          </p:cNvPr>
          <p:cNvSpPr/>
          <p:nvPr/>
        </p:nvSpPr>
        <p:spPr>
          <a:xfrm>
            <a:off x="1595535" y="1847712"/>
            <a:ext cx="2209681" cy="3452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19"/>
              </a:lnSpc>
              <a:buNone/>
            </a:pPr>
            <a:r>
              <a:rPr lang="en-US" b="1" kern="0" spc="-65" dirty="0">
                <a:solidFill>
                  <a:srgbClr val="272525"/>
                </a:solidFill>
                <a:latin typeface="Times New Roman" panose="02020603050405020304" pitchFamily="18" charset="0"/>
                <a:ea typeface="p22-mackinac-pro" pitchFamily="34" charset="-122"/>
                <a:cs typeface="Times New Roman" panose="02020603050405020304" pitchFamily="18" charset="0"/>
              </a:rPr>
              <a:t>Data Integration</a:t>
            </a:r>
            <a:endParaRPr lang="en-US" dirty="0">
              <a:latin typeface="Times New Roman" panose="02020603050405020304" pitchFamily="18" charset="0"/>
              <a:cs typeface="Times New Roman" panose="02020603050405020304" pitchFamily="18" charset="0"/>
            </a:endParaRPr>
          </a:p>
        </p:txBody>
      </p:sp>
      <p:sp>
        <p:nvSpPr>
          <p:cNvPr id="7" name="Text 4">
            <a:extLst>
              <a:ext uri="{FF2B5EF4-FFF2-40B4-BE49-F238E27FC236}">
                <a16:creationId xmlns:a16="http://schemas.microsoft.com/office/drawing/2014/main" id="{B7D90E76-2A98-5BD6-3476-47673F3D7A33}"/>
              </a:ext>
            </a:extLst>
          </p:cNvPr>
          <p:cNvSpPr/>
          <p:nvPr/>
        </p:nvSpPr>
        <p:spPr>
          <a:xfrm>
            <a:off x="1578469" y="2203092"/>
            <a:ext cx="6074228" cy="70699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84"/>
              </a:lnSpc>
              <a:buNone/>
            </a:pPr>
            <a:r>
              <a:rPr lang="en-US" sz="1600" dirty="0">
                <a:solidFill>
                  <a:srgbClr val="272525"/>
                </a:solidFill>
                <a:latin typeface="Times New Roman" panose="02020603050405020304" pitchFamily="18" charset="0"/>
                <a:ea typeface="Eudoxus Sans" pitchFamily="34" charset="-122"/>
                <a:cs typeface="Times New Roman" panose="02020603050405020304" pitchFamily="18" charset="0"/>
              </a:rPr>
              <a:t>Power BI enables integration of stock market data from various sources, consolidating it for comprehensive analysis and reporting.</a:t>
            </a:r>
            <a:endParaRPr lang="en-US" sz="1600" dirty="0">
              <a:latin typeface="Times New Roman" panose="02020603050405020304" pitchFamily="18" charset="0"/>
              <a:cs typeface="Times New Roman" panose="02020603050405020304" pitchFamily="18" charset="0"/>
            </a:endParaRPr>
          </a:p>
        </p:txBody>
      </p:sp>
      <p:pic>
        <p:nvPicPr>
          <p:cNvPr id="8" name="Image 2">
            <a:extLst>
              <a:ext uri="{FF2B5EF4-FFF2-40B4-BE49-F238E27FC236}">
                <a16:creationId xmlns:a16="http://schemas.microsoft.com/office/drawing/2014/main" id="{4EF1902D-101E-5D53-ED8B-1CDEBF724AE6}"/>
              </a:ext>
            </a:extLst>
          </p:cNvPr>
          <p:cNvPicPr>
            <a:picLocks noChangeAspect="1"/>
          </p:cNvPicPr>
          <p:nvPr/>
        </p:nvPicPr>
        <p:blipFill>
          <a:blip r:embed="rId4"/>
          <a:stretch>
            <a:fillRect/>
          </a:stretch>
        </p:blipFill>
        <p:spPr>
          <a:xfrm>
            <a:off x="718457" y="3327652"/>
            <a:ext cx="724098" cy="1091086"/>
          </a:xfrm>
          <a:prstGeom prst="rect">
            <a:avLst/>
          </a:prstGeom>
          <a:ln>
            <a:noFill/>
          </a:ln>
          <a:effectLst>
            <a:outerShdw blurRad="190500" algn="tl" rotWithShape="0">
              <a:srgbClr val="000000">
                <a:alpha val="70000"/>
              </a:srgbClr>
            </a:outerShdw>
          </a:effectLst>
        </p:spPr>
      </p:pic>
      <p:sp>
        <p:nvSpPr>
          <p:cNvPr id="9" name="Text 5">
            <a:extLst>
              <a:ext uri="{FF2B5EF4-FFF2-40B4-BE49-F238E27FC236}">
                <a16:creationId xmlns:a16="http://schemas.microsoft.com/office/drawing/2014/main" id="{93B6AAC2-8AD9-CE36-08EC-9F3E44A43936}"/>
              </a:ext>
            </a:extLst>
          </p:cNvPr>
          <p:cNvSpPr/>
          <p:nvPr/>
        </p:nvSpPr>
        <p:spPr>
          <a:xfrm>
            <a:off x="1595535" y="3316486"/>
            <a:ext cx="2964775" cy="3452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19"/>
              </a:lnSpc>
              <a:buNone/>
            </a:pPr>
            <a:r>
              <a:rPr lang="en-US" sz="2000" b="1" kern="0" spc="-65" dirty="0">
                <a:solidFill>
                  <a:srgbClr val="272525"/>
                </a:solidFill>
                <a:latin typeface="Times New Roman" panose="02020603050405020304" pitchFamily="18" charset="0"/>
                <a:ea typeface="p22-mackinac-pro" pitchFamily="34" charset="-122"/>
                <a:cs typeface="Times New Roman" panose="02020603050405020304" pitchFamily="18" charset="0"/>
              </a:rPr>
              <a:t>Interactive Dashboards</a:t>
            </a:r>
            <a:endParaRPr lang="en-US" sz="2000" dirty="0">
              <a:latin typeface="Times New Roman" panose="02020603050405020304" pitchFamily="18" charset="0"/>
              <a:cs typeface="Times New Roman" panose="02020603050405020304" pitchFamily="18" charset="0"/>
            </a:endParaRPr>
          </a:p>
        </p:txBody>
      </p:sp>
      <p:sp>
        <p:nvSpPr>
          <p:cNvPr id="10" name="Text 6">
            <a:extLst>
              <a:ext uri="{FF2B5EF4-FFF2-40B4-BE49-F238E27FC236}">
                <a16:creationId xmlns:a16="http://schemas.microsoft.com/office/drawing/2014/main" id="{44514A6A-72E4-2FEA-6713-79132127A83E}"/>
              </a:ext>
            </a:extLst>
          </p:cNvPr>
          <p:cNvSpPr/>
          <p:nvPr/>
        </p:nvSpPr>
        <p:spPr>
          <a:xfrm>
            <a:off x="1595535" y="3614183"/>
            <a:ext cx="6074228" cy="70699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84"/>
              </a:lnSpc>
              <a:buNone/>
            </a:pPr>
            <a:r>
              <a:rPr lang="en-US" sz="1600" dirty="0">
                <a:solidFill>
                  <a:srgbClr val="272525"/>
                </a:solidFill>
                <a:latin typeface="Times New Roman" panose="02020603050405020304" pitchFamily="18" charset="0"/>
                <a:ea typeface="Eudoxus Sans" pitchFamily="34" charset="-122"/>
                <a:cs typeface="Times New Roman" panose="02020603050405020304" pitchFamily="18" charset="0"/>
              </a:rPr>
              <a:t>With interactive and dynamic dashboards, Power BI facilitates real-time visualization and exploration of stock market trends and patterns.</a:t>
            </a:r>
            <a:endParaRPr lang="en-US" sz="1600" dirty="0">
              <a:latin typeface="Times New Roman" panose="02020603050405020304" pitchFamily="18" charset="0"/>
              <a:cs typeface="Times New Roman" panose="02020603050405020304" pitchFamily="18" charset="0"/>
            </a:endParaRPr>
          </a:p>
        </p:txBody>
      </p:sp>
      <p:pic>
        <p:nvPicPr>
          <p:cNvPr id="11" name="Image 3">
            <a:extLst>
              <a:ext uri="{FF2B5EF4-FFF2-40B4-BE49-F238E27FC236}">
                <a16:creationId xmlns:a16="http://schemas.microsoft.com/office/drawing/2014/main" id="{4858601D-F292-E01F-F7B9-9BBFC92CB2B8}"/>
              </a:ext>
            </a:extLst>
          </p:cNvPr>
          <p:cNvPicPr>
            <a:picLocks noChangeAspect="1"/>
          </p:cNvPicPr>
          <p:nvPr/>
        </p:nvPicPr>
        <p:blipFill>
          <a:blip r:embed="rId5"/>
          <a:stretch>
            <a:fillRect/>
          </a:stretch>
        </p:blipFill>
        <p:spPr>
          <a:xfrm>
            <a:off x="718458" y="4787200"/>
            <a:ext cx="724098" cy="1091086"/>
          </a:xfrm>
          <a:prstGeom prst="rect">
            <a:avLst/>
          </a:prstGeom>
          <a:ln>
            <a:noFill/>
          </a:ln>
          <a:effectLst>
            <a:outerShdw blurRad="190500" algn="tl" rotWithShape="0">
              <a:srgbClr val="000000">
                <a:alpha val="70000"/>
              </a:srgbClr>
            </a:outerShdw>
          </a:effectLst>
        </p:spPr>
      </p:pic>
      <p:sp>
        <p:nvSpPr>
          <p:cNvPr id="12" name="Text 7">
            <a:extLst>
              <a:ext uri="{FF2B5EF4-FFF2-40B4-BE49-F238E27FC236}">
                <a16:creationId xmlns:a16="http://schemas.microsoft.com/office/drawing/2014/main" id="{042F46D1-84B9-2A24-72F5-7D76D640BC52}"/>
              </a:ext>
            </a:extLst>
          </p:cNvPr>
          <p:cNvSpPr/>
          <p:nvPr/>
        </p:nvSpPr>
        <p:spPr>
          <a:xfrm>
            <a:off x="1595535" y="4738309"/>
            <a:ext cx="2621902" cy="453028"/>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19"/>
              </a:lnSpc>
              <a:buNone/>
            </a:pPr>
            <a:r>
              <a:rPr lang="en-US" sz="2000" b="1" kern="0" spc="-65" dirty="0">
                <a:solidFill>
                  <a:srgbClr val="272525"/>
                </a:solidFill>
                <a:latin typeface="Times New Roman" panose="02020603050405020304" pitchFamily="18" charset="0"/>
                <a:ea typeface="p22-mackinac-pro" pitchFamily="34" charset="-122"/>
                <a:cs typeface="Times New Roman" panose="02020603050405020304" pitchFamily="18" charset="0"/>
              </a:rPr>
              <a:t>Advanced Analytics</a:t>
            </a:r>
            <a:endParaRPr lang="en-US" sz="2000" dirty="0">
              <a:latin typeface="Times New Roman" panose="02020603050405020304" pitchFamily="18" charset="0"/>
              <a:cs typeface="Times New Roman" panose="02020603050405020304" pitchFamily="18" charset="0"/>
            </a:endParaRPr>
          </a:p>
        </p:txBody>
      </p:sp>
      <p:sp>
        <p:nvSpPr>
          <p:cNvPr id="13" name="Text 8">
            <a:extLst>
              <a:ext uri="{FF2B5EF4-FFF2-40B4-BE49-F238E27FC236}">
                <a16:creationId xmlns:a16="http://schemas.microsoft.com/office/drawing/2014/main" id="{5651068E-962F-BED7-C72B-1F2CDC7E2AF0}"/>
              </a:ext>
            </a:extLst>
          </p:cNvPr>
          <p:cNvSpPr/>
          <p:nvPr/>
        </p:nvSpPr>
        <p:spPr>
          <a:xfrm>
            <a:off x="1595535" y="5067549"/>
            <a:ext cx="6074228" cy="810737"/>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84"/>
              </a:lnSpc>
              <a:buNone/>
            </a:pPr>
            <a:r>
              <a:rPr lang="en-US" sz="1600" dirty="0">
                <a:solidFill>
                  <a:srgbClr val="272525"/>
                </a:solidFill>
                <a:latin typeface="Times New Roman" panose="02020603050405020304" pitchFamily="18" charset="0"/>
                <a:ea typeface="Eudoxus Sans" pitchFamily="34" charset="-122"/>
                <a:cs typeface="Times New Roman" panose="02020603050405020304" pitchFamily="18" charset="0"/>
              </a:rPr>
              <a:t>Power BI's advanced analytical capabilities provide insights into stock performance, market volatility, and investment opportunities.</a:t>
            </a:r>
            <a:endParaRPr lang="en-US" sz="1600" dirty="0">
              <a:latin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48DA4DD5-1EAB-39C2-C200-472639E96C5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88610" y="578287"/>
            <a:ext cx="3865325" cy="570142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9147199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EEAAA-D6BF-4F28-DCCE-10E5FEFF7F23}"/>
              </a:ext>
            </a:extLst>
          </p:cNvPr>
          <p:cNvSpPr>
            <a:spLocks noGrp="1"/>
          </p:cNvSpPr>
          <p:nvPr>
            <p:ph type="title"/>
          </p:nvPr>
        </p:nvSpPr>
        <p:spPr>
          <a:xfrm>
            <a:off x="1360716" y="599578"/>
            <a:ext cx="9601196" cy="426789"/>
          </a:xfrm>
        </p:spPr>
        <p:txBody>
          <a:bodyPr>
            <a:noAutofit/>
          </a:bodyPr>
          <a:lstStyle/>
          <a:p>
            <a:r>
              <a:rPr lang="en-US" b="1" dirty="0">
                <a:solidFill>
                  <a:schemeClr val="tx1"/>
                </a:solidFill>
                <a:cs typeface="Times New Roman" panose="02020603050405020304" pitchFamily="18" charset="0"/>
              </a:rPr>
              <a:t>Dashboard : Power BI</a:t>
            </a:r>
            <a:endParaRPr lang="en-IN" b="1" dirty="0">
              <a:solidFill>
                <a:schemeClr val="tx1"/>
              </a:solidFill>
              <a:cs typeface="Times New Roman" panose="02020603050405020304" pitchFamily="18" charset="0"/>
            </a:endParaRPr>
          </a:p>
        </p:txBody>
      </p:sp>
      <p:pic>
        <p:nvPicPr>
          <p:cNvPr id="4" name="Picture 3">
            <a:extLst>
              <a:ext uri="{FF2B5EF4-FFF2-40B4-BE49-F238E27FC236}">
                <a16:creationId xmlns:a16="http://schemas.microsoft.com/office/drawing/2014/main" id="{D230F91F-DEE1-3F34-FE77-3A1698E398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8376" y="1147665"/>
            <a:ext cx="10338317" cy="518782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099123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51D0FC-3A43-A9A9-5F07-604D8164BB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4450" y="653143"/>
            <a:ext cx="10143099" cy="558407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4255490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a:extLst>
              <a:ext uri="{FF2B5EF4-FFF2-40B4-BE49-F238E27FC236}">
                <a16:creationId xmlns:a16="http://schemas.microsoft.com/office/drawing/2014/main" id="{D867B5B8-6836-37B6-8419-2500C747A8B9}"/>
              </a:ext>
            </a:extLst>
          </p:cNvPr>
          <p:cNvSpPr/>
          <p:nvPr/>
        </p:nvSpPr>
        <p:spPr>
          <a:xfrm>
            <a:off x="818792" y="475862"/>
            <a:ext cx="10517902" cy="890380"/>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000" b="1" kern="0" spc="-131" dirty="0">
                <a:latin typeface="+mj-lt"/>
                <a:ea typeface="p22-mackinac-pro" pitchFamily="34" charset="-122"/>
                <a:cs typeface="Times New Roman" panose="02020603050405020304" pitchFamily="18" charset="0"/>
              </a:rPr>
              <a:t>Using Tableau for Visualizing Stock Market Data</a:t>
            </a:r>
            <a:endParaRPr lang="en-US" sz="4000" dirty="0">
              <a:latin typeface="+mj-lt"/>
              <a:cs typeface="Times New Roman" panose="02020603050405020304" pitchFamily="18" charset="0"/>
            </a:endParaRPr>
          </a:p>
        </p:txBody>
      </p:sp>
      <p:pic>
        <p:nvPicPr>
          <p:cNvPr id="11" name="Image 0">
            <a:hlinkClick r:id="rId3"/>
            <a:extLst>
              <a:ext uri="{FF2B5EF4-FFF2-40B4-BE49-F238E27FC236}">
                <a16:creationId xmlns:a16="http://schemas.microsoft.com/office/drawing/2014/main" id="{00E36BBE-B599-5A41-E735-DF48C76C400C}"/>
              </a:ext>
            </a:extLst>
          </p:cNvPr>
          <p:cNvPicPr>
            <a:picLocks noChangeAspect="1"/>
          </p:cNvPicPr>
          <p:nvPr/>
        </p:nvPicPr>
        <p:blipFill>
          <a:blip r:embed="rId4"/>
          <a:stretch>
            <a:fillRect/>
          </a:stretch>
        </p:blipFill>
        <p:spPr>
          <a:xfrm>
            <a:off x="11022953" y="6903720"/>
            <a:ext cx="2296807" cy="548640"/>
          </a:xfrm>
          <a:prstGeom prst="rect">
            <a:avLst/>
          </a:prstGeom>
        </p:spPr>
      </p:pic>
      <p:sp>
        <p:nvSpPr>
          <p:cNvPr id="16" name="Shape 3">
            <a:extLst>
              <a:ext uri="{FF2B5EF4-FFF2-40B4-BE49-F238E27FC236}">
                <a16:creationId xmlns:a16="http://schemas.microsoft.com/office/drawing/2014/main" id="{32678B12-147A-5F12-3E24-1F76CE0DF3A6}"/>
              </a:ext>
            </a:extLst>
          </p:cNvPr>
          <p:cNvSpPr/>
          <p:nvPr/>
        </p:nvSpPr>
        <p:spPr>
          <a:xfrm>
            <a:off x="742349" y="1420844"/>
            <a:ext cx="3156347" cy="2509527"/>
          </a:xfrm>
          <a:prstGeom prst="roundRect">
            <a:avLst>
              <a:gd name="adj" fmla="val 4212"/>
            </a:avLst>
          </a:prstGeom>
          <a:solidFill>
            <a:srgbClr val="E0D7F4"/>
          </a:solidFill>
          <a:ln w="13811">
            <a:solidFill>
              <a:srgbClr val="C1AFE9"/>
            </a:solidFill>
            <a:prstDash val="solid"/>
          </a:ln>
        </p:spPr>
        <p:txBody>
          <a:bodyPr/>
          <a:lstStyle/>
          <a:p>
            <a:endParaRPr lang="en-IN">
              <a:latin typeface="Times New Roman" panose="02020603050405020304" pitchFamily="18" charset="0"/>
              <a:cs typeface="Times New Roman" panose="02020603050405020304" pitchFamily="18" charset="0"/>
            </a:endParaRPr>
          </a:p>
        </p:txBody>
      </p:sp>
      <p:sp>
        <p:nvSpPr>
          <p:cNvPr id="18" name="Text 3">
            <a:extLst>
              <a:ext uri="{FF2B5EF4-FFF2-40B4-BE49-F238E27FC236}">
                <a16:creationId xmlns:a16="http://schemas.microsoft.com/office/drawing/2014/main" id="{AC1E5778-7D25-1654-19DC-90016E179E62}"/>
              </a:ext>
            </a:extLst>
          </p:cNvPr>
          <p:cNvSpPr/>
          <p:nvPr/>
        </p:nvSpPr>
        <p:spPr>
          <a:xfrm>
            <a:off x="818793" y="1424103"/>
            <a:ext cx="3156347" cy="214604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endParaRPr lang="en-US" sz="2187" dirty="0"/>
          </a:p>
        </p:txBody>
      </p:sp>
      <p:sp>
        <p:nvSpPr>
          <p:cNvPr id="19" name="Text 4">
            <a:extLst>
              <a:ext uri="{FF2B5EF4-FFF2-40B4-BE49-F238E27FC236}">
                <a16:creationId xmlns:a16="http://schemas.microsoft.com/office/drawing/2014/main" id="{EFA04B07-1DB3-C1AE-775B-52B6A3FF9C29}"/>
              </a:ext>
            </a:extLst>
          </p:cNvPr>
          <p:cNvSpPr/>
          <p:nvPr/>
        </p:nvSpPr>
        <p:spPr>
          <a:xfrm>
            <a:off x="911801" y="2016898"/>
            <a:ext cx="2872383" cy="1738739"/>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dirty="0">
                <a:solidFill>
                  <a:srgbClr val="272525"/>
                </a:solidFill>
                <a:latin typeface="Times New Roman" panose="02020603050405020304" pitchFamily="18" charset="0"/>
                <a:ea typeface="Eudoxus Sans" pitchFamily="34" charset="-122"/>
                <a:cs typeface="Times New Roman" panose="02020603050405020304" pitchFamily="18" charset="0"/>
              </a:rPr>
              <a:t>Tableau enables the creation of interactive and engaging visualizations of stock market data, facilitating in-depth exploration and analysis.</a:t>
            </a:r>
            <a:endParaRPr lang="en-US" dirty="0">
              <a:latin typeface="Times New Roman" panose="02020603050405020304" pitchFamily="18" charset="0"/>
              <a:cs typeface="Times New Roman" panose="02020603050405020304" pitchFamily="18" charset="0"/>
            </a:endParaRPr>
          </a:p>
        </p:txBody>
      </p:sp>
      <p:sp>
        <p:nvSpPr>
          <p:cNvPr id="20" name="Shape 3">
            <a:extLst>
              <a:ext uri="{FF2B5EF4-FFF2-40B4-BE49-F238E27FC236}">
                <a16:creationId xmlns:a16="http://schemas.microsoft.com/office/drawing/2014/main" id="{9A2E0DA2-BD68-CDC4-805A-CE95C9B91F21}"/>
              </a:ext>
            </a:extLst>
          </p:cNvPr>
          <p:cNvSpPr/>
          <p:nvPr/>
        </p:nvSpPr>
        <p:spPr>
          <a:xfrm>
            <a:off x="4103398" y="1420844"/>
            <a:ext cx="3156347" cy="2509527"/>
          </a:xfrm>
          <a:prstGeom prst="roundRect">
            <a:avLst>
              <a:gd name="adj" fmla="val 4212"/>
            </a:avLst>
          </a:prstGeom>
          <a:solidFill>
            <a:srgbClr val="E0D7F4"/>
          </a:solidFill>
          <a:ln w="13811">
            <a:solidFill>
              <a:srgbClr val="C1AFE9"/>
            </a:solidFill>
            <a:prstDash val="solid"/>
          </a:ln>
        </p:spPr>
        <p:txBody>
          <a:bodyPr/>
          <a:lstStyle/>
          <a:p>
            <a:endParaRPr lang="en-IN"/>
          </a:p>
        </p:txBody>
      </p:sp>
      <p:sp>
        <p:nvSpPr>
          <p:cNvPr id="21" name="Text 5">
            <a:extLst>
              <a:ext uri="{FF2B5EF4-FFF2-40B4-BE49-F238E27FC236}">
                <a16:creationId xmlns:a16="http://schemas.microsoft.com/office/drawing/2014/main" id="{49DB6AF1-8A93-486B-4561-0790B4C32F8C}"/>
              </a:ext>
            </a:extLst>
          </p:cNvPr>
          <p:cNvSpPr/>
          <p:nvPr/>
        </p:nvSpPr>
        <p:spPr>
          <a:xfrm>
            <a:off x="4237754" y="1519772"/>
            <a:ext cx="2221944"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200" b="1" kern="0" spc="-66" dirty="0">
                <a:solidFill>
                  <a:srgbClr val="591CE6"/>
                </a:solidFill>
                <a:latin typeface="Times New Roman" panose="02020603050405020304" pitchFamily="18" charset="0"/>
                <a:ea typeface="p22-mackinac-pro" pitchFamily="34" charset="-122"/>
                <a:cs typeface="Times New Roman" panose="02020603050405020304" pitchFamily="18" charset="0"/>
              </a:rPr>
              <a:t>Data Storytelling</a:t>
            </a:r>
            <a:endParaRPr lang="en-US" sz="2200" dirty="0">
              <a:latin typeface="Times New Roman" panose="02020603050405020304" pitchFamily="18" charset="0"/>
              <a:cs typeface="Times New Roman" panose="02020603050405020304" pitchFamily="18" charset="0"/>
            </a:endParaRPr>
          </a:p>
        </p:txBody>
      </p:sp>
      <p:sp>
        <p:nvSpPr>
          <p:cNvPr id="22" name="Text 6">
            <a:extLst>
              <a:ext uri="{FF2B5EF4-FFF2-40B4-BE49-F238E27FC236}">
                <a16:creationId xmlns:a16="http://schemas.microsoft.com/office/drawing/2014/main" id="{9F1AD158-044A-DBCC-8EA9-98A9127443A8}"/>
              </a:ext>
            </a:extLst>
          </p:cNvPr>
          <p:cNvSpPr/>
          <p:nvPr/>
        </p:nvSpPr>
        <p:spPr>
          <a:xfrm>
            <a:off x="4237755" y="1965885"/>
            <a:ext cx="2892918" cy="181095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dirty="0">
                <a:solidFill>
                  <a:srgbClr val="272525"/>
                </a:solidFill>
                <a:latin typeface="Times New Roman" panose="02020603050405020304" pitchFamily="18" charset="0"/>
                <a:ea typeface="Eudoxus Sans" pitchFamily="34" charset="-122"/>
                <a:cs typeface="Times New Roman" panose="02020603050405020304" pitchFamily="18" charset="0"/>
              </a:rPr>
              <a:t>With Tableau's storytelling feature, investors can create compelling narratives based on stock market data, transforming analysis into impactful stories.</a:t>
            </a:r>
            <a:endParaRPr lang="en-US" dirty="0">
              <a:latin typeface="Times New Roman" panose="02020603050405020304" pitchFamily="18" charset="0"/>
              <a:cs typeface="Times New Roman" panose="02020603050405020304" pitchFamily="18" charset="0"/>
            </a:endParaRPr>
          </a:p>
        </p:txBody>
      </p:sp>
      <p:sp>
        <p:nvSpPr>
          <p:cNvPr id="23" name="Shape 9">
            <a:extLst>
              <a:ext uri="{FF2B5EF4-FFF2-40B4-BE49-F238E27FC236}">
                <a16:creationId xmlns:a16="http://schemas.microsoft.com/office/drawing/2014/main" id="{ED7A8860-5BE0-19DE-89BC-372C6CD2D6B5}"/>
              </a:ext>
            </a:extLst>
          </p:cNvPr>
          <p:cNvSpPr/>
          <p:nvPr/>
        </p:nvSpPr>
        <p:spPr>
          <a:xfrm>
            <a:off x="742349" y="4094971"/>
            <a:ext cx="6517395" cy="1727331"/>
          </a:xfrm>
          <a:prstGeom prst="roundRect">
            <a:avLst>
              <a:gd name="adj" fmla="val 6012"/>
            </a:avLst>
          </a:prstGeom>
          <a:solidFill>
            <a:srgbClr val="E0D7F4"/>
          </a:solidFill>
          <a:ln w="13811">
            <a:solidFill>
              <a:srgbClr val="C1AFE9"/>
            </a:solidFill>
            <a:prstDash val="solid"/>
          </a:ln>
        </p:spPr>
        <p:txBody>
          <a:bodyPr/>
          <a:lstStyle/>
          <a:p>
            <a:endParaRPr lang="en-IN" dirty="0">
              <a:latin typeface="Times New Roman" panose="02020603050405020304" pitchFamily="18" charset="0"/>
              <a:cs typeface="Times New Roman" panose="02020603050405020304" pitchFamily="18" charset="0"/>
            </a:endParaRPr>
          </a:p>
        </p:txBody>
      </p:sp>
      <p:sp>
        <p:nvSpPr>
          <p:cNvPr id="24" name="Text 7">
            <a:extLst>
              <a:ext uri="{FF2B5EF4-FFF2-40B4-BE49-F238E27FC236}">
                <a16:creationId xmlns:a16="http://schemas.microsoft.com/office/drawing/2014/main" id="{9F0FFF34-2AED-7AA0-3112-49527B975C85}"/>
              </a:ext>
            </a:extLst>
          </p:cNvPr>
          <p:cNvSpPr/>
          <p:nvPr/>
        </p:nvSpPr>
        <p:spPr>
          <a:xfrm>
            <a:off x="818792" y="4280465"/>
            <a:ext cx="2872383"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200" b="1" kern="0" spc="-66" dirty="0">
                <a:solidFill>
                  <a:srgbClr val="591CE6"/>
                </a:solidFill>
                <a:latin typeface="Times New Roman" panose="02020603050405020304" pitchFamily="18" charset="0"/>
                <a:ea typeface="p22-mackinac-pro" pitchFamily="34" charset="-122"/>
                <a:cs typeface="Times New Roman" panose="02020603050405020304" pitchFamily="18" charset="0"/>
              </a:rPr>
              <a:t>Collaborative Analysis</a:t>
            </a:r>
            <a:endParaRPr lang="en-US" sz="2200" dirty="0">
              <a:latin typeface="Times New Roman" panose="02020603050405020304" pitchFamily="18" charset="0"/>
              <a:cs typeface="Times New Roman" panose="02020603050405020304" pitchFamily="18" charset="0"/>
            </a:endParaRPr>
          </a:p>
        </p:txBody>
      </p:sp>
      <p:sp>
        <p:nvSpPr>
          <p:cNvPr id="25" name="Text 8">
            <a:extLst>
              <a:ext uri="{FF2B5EF4-FFF2-40B4-BE49-F238E27FC236}">
                <a16:creationId xmlns:a16="http://schemas.microsoft.com/office/drawing/2014/main" id="{596CC7D0-2F1A-B71E-228E-CFEAD70BDB56}"/>
              </a:ext>
            </a:extLst>
          </p:cNvPr>
          <p:cNvSpPr/>
          <p:nvPr/>
        </p:nvSpPr>
        <p:spPr>
          <a:xfrm>
            <a:off x="818793" y="4758611"/>
            <a:ext cx="6311879" cy="895740"/>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US" dirty="0">
                <a:solidFill>
                  <a:srgbClr val="272525"/>
                </a:solidFill>
                <a:latin typeface="Times New Roman" panose="02020603050405020304" pitchFamily="18" charset="0"/>
                <a:ea typeface="Eudoxus Sans" pitchFamily="34" charset="-122"/>
                <a:cs typeface="Times New Roman" panose="02020603050405020304" pitchFamily="18" charset="0"/>
              </a:rPr>
              <a:t>Tableau allows for collaborative analysis, enabling teams to work together on visualizing and analyzing stock market trends and performances.</a:t>
            </a:r>
            <a:endParaRPr lang="en-US" dirty="0">
              <a:latin typeface="Times New Roman" panose="02020603050405020304" pitchFamily="18" charset="0"/>
              <a:cs typeface="Times New Roman" panose="02020603050405020304" pitchFamily="18" charset="0"/>
            </a:endParaRPr>
          </a:p>
        </p:txBody>
      </p:sp>
      <p:sp>
        <p:nvSpPr>
          <p:cNvPr id="26" name="Text 5">
            <a:extLst>
              <a:ext uri="{FF2B5EF4-FFF2-40B4-BE49-F238E27FC236}">
                <a16:creationId xmlns:a16="http://schemas.microsoft.com/office/drawing/2014/main" id="{23F19679-BA73-A317-68EA-FA1A344DE5DA}"/>
              </a:ext>
            </a:extLst>
          </p:cNvPr>
          <p:cNvSpPr/>
          <p:nvPr/>
        </p:nvSpPr>
        <p:spPr>
          <a:xfrm>
            <a:off x="818792" y="1519772"/>
            <a:ext cx="2965391"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200" b="1" kern="0" spc="-66" dirty="0">
                <a:solidFill>
                  <a:srgbClr val="591CE6"/>
                </a:solidFill>
                <a:latin typeface="Times New Roman" panose="02020603050405020304" pitchFamily="18" charset="0"/>
                <a:ea typeface="p22-mackinac-pro" pitchFamily="34" charset="-122"/>
                <a:cs typeface="Times New Roman" panose="02020603050405020304" pitchFamily="18" charset="0"/>
              </a:rPr>
              <a:t>Interactive Visualization</a:t>
            </a:r>
            <a:endParaRPr lang="en-US" sz="22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82F05524-F80C-BFAD-046D-42ACFEBAA1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33403" y="1427406"/>
            <a:ext cx="3816248" cy="439489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726330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E99B2-45BC-7EDB-074A-5AD0BFE443EA}"/>
              </a:ext>
            </a:extLst>
          </p:cNvPr>
          <p:cNvSpPr>
            <a:spLocks noGrp="1"/>
          </p:cNvSpPr>
          <p:nvPr>
            <p:ph type="title"/>
          </p:nvPr>
        </p:nvSpPr>
        <p:spPr>
          <a:xfrm>
            <a:off x="1295402" y="483904"/>
            <a:ext cx="9601196" cy="561125"/>
          </a:xfrm>
        </p:spPr>
        <p:txBody>
          <a:bodyPr>
            <a:normAutofit fontScale="90000"/>
          </a:bodyPr>
          <a:lstStyle/>
          <a:p>
            <a:r>
              <a:rPr lang="en-US" b="1" dirty="0"/>
              <a:t>Dashboard : Tableau</a:t>
            </a:r>
            <a:endParaRPr lang="en-IN" b="1" dirty="0"/>
          </a:p>
        </p:txBody>
      </p:sp>
      <p:pic>
        <p:nvPicPr>
          <p:cNvPr id="4" name="Picture 3">
            <a:extLst>
              <a:ext uri="{FF2B5EF4-FFF2-40B4-BE49-F238E27FC236}">
                <a16:creationId xmlns:a16="http://schemas.microsoft.com/office/drawing/2014/main" id="{29418E95-2BC7-688A-B03B-E9B80EFC91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340" y="1045029"/>
            <a:ext cx="11217897" cy="5465424"/>
          </a:xfrm>
          <a:prstGeom prst="rect">
            <a:avLst/>
          </a:prstGeom>
        </p:spPr>
      </p:pic>
    </p:spTree>
    <p:extLst>
      <p:ext uri="{BB962C8B-B14F-4D97-AF65-F5344CB8AC3E}">
        <p14:creationId xmlns:p14="http://schemas.microsoft.com/office/powerpoint/2010/main" val="24751517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742E6-CAA2-5852-6703-27F00CF09703}"/>
              </a:ext>
            </a:extLst>
          </p:cNvPr>
          <p:cNvSpPr>
            <a:spLocks noGrp="1"/>
          </p:cNvSpPr>
          <p:nvPr>
            <p:ph type="title"/>
          </p:nvPr>
        </p:nvSpPr>
        <p:spPr>
          <a:xfrm>
            <a:off x="1446246" y="1336695"/>
            <a:ext cx="6522097" cy="1051941"/>
          </a:xfrm>
        </p:spPr>
        <p:txBody>
          <a:bodyPr/>
          <a:lstStyle/>
          <a:p>
            <a:pPr algn="l"/>
            <a:r>
              <a:rPr lang="en-US" b="1" dirty="0"/>
              <a:t>Challenges we faced…</a:t>
            </a:r>
            <a:endParaRPr lang="en-IN" b="1" dirty="0"/>
          </a:p>
        </p:txBody>
      </p:sp>
      <p:sp>
        <p:nvSpPr>
          <p:cNvPr id="3" name="Content Placeholder 2">
            <a:extLst>
              <a:ext uri="{FF2B5EF4-FFF2-40B4-BE49-F238E27FC236}">
                <a16:creationId xmlns:a16="http://schemas.microsoft.com/office/drawing/2014/main" id="{0CE98AA2-051C-C381-7978-84C84EF9A632}"/>
              </a:ext>
            </a:extLst>
          </p:cNvPr>
          <p:cNvSpPr>
            <a:spLocks noGrp="1"/>
          </p:cNvSpPr>
          <p:nvPr>
            <p:ph idx="1"/>
          </p:nvPr>
        </p:nvSpPr>
        <p:spPr>
          <a:xfrm>
            <a:off x="1446246" y="2488857"/>
            <a:ext cx="9601196" cy="3881534"/>
          </a:xfrm>
        </p:spPr>
        <p:txBody>
          <a:bodyPr>
            <a:normAutofit/>
          </a:bodyPr>
          <a:lstStyle/>
          <a:p>
            <a:pPr marL="0" indent="0">
              <a:buNone/>
            </a:pPr>
            <a:r>
              <a:rPr lang="en-US" sz="2000" b="1" dirty="0">
                <a:latin typeface="Times New Roman" panose="02020603050405020304" pitchFamily="18" charset="0"/>
                <a:cs typeface="Times New Roman" panose="02020603050405020304" pitchFamily="18" charset="0"/>
              </a:rPr>
              <a:t>1. Limited Data Availability </a:t>
            </a:r>
          </a:p>
          <a:p>
            <a:r>
              <a:rPr lang="en-US" sz="1600" dirty="0">
                <a:latin typeface="Times New Roman" panose="02020603050405020304" pitchFamily="18" charset="0"/>
                <a:cs typeface="Times New Roman" panose="02020603050405020304" pitchFamily="18" charset="0"/>
              </a:rPr>
              <a:t>Insufficient data for meaningful analysis.</a:t>
            </a:r>
          </a:p>
          <a:p>
            <a:r>
              <a:rPr lang="en-US" sz="1600" dirty="0">
                <a:latin typeface="Times New Roman" panose="02020603050405020304" pitchFamily="18" charset="0"/>
                <a:cs typeface="Times New Roman" panose="02020603050405020304" pitchFamily="18" charset="0"/>
              </a:rPr>
              <a:t>Difficulty in obtaining relevant data sources.</a:t>
            </a:r>
          </a:p>
          <a:p>
            <a:pPr marL="0" indent="0">
              <a:buNone/>
            </a:pPr>
            <a:r>
              <a:rPr lang="en-US" sz="2000" b="1" dirty="0">
                <a:latin typeface="Times New Roman" panose="02020603050405020304" pitchFamily="18" charset="0"/>
                <a:cs typeface="Times New Roman" panose="02020603050405020304" pitchFamily="18" charset="0"/>
              </a:rPr>
              <a:t>2. Lack of Domain Knowledge </a:t>
            </a:r>
          </a:p>
          <a:p>
            <a:r>
              <a:rPr lang="en-US" sz="1600" dirty="0">
                <a:latin typeface="Times New Roman" panose="02020603050405020304" pitchFamily="18" charset="0"/>
                <a:cs typeface="Times New Roman" panose="02020603050405020304" pitchFamily="18" charset="0"/>
              </a:rPr>
              <a:t>Understanding the context and meaning of the data. </a:t>
            </a:r>
          </a:p>
          <a:p>
            <a:r>
              <a:rPr lang="en-US" sz="1600" dirty="0">
                <a:latin typeface="Times New Roman" panose="02020603050405020304" pitchFamily="18" charset="0"/>
                <a:cs typeface="Times New Roman" panose="02020603050405020304" pitchFamily="18" charset="0"/>
              </a:rPr>
              <a:t>Interpreting data correctly without domain expertise.</a:t>
            </a:r>
          </a:p>
          <a:p>
            <a:pPr marL="0" indent="0">
              <a:buNone/>
            </a:pPr>
            <a:r>
              <a:rPr lang="en-IN" sz="2000" b="1" dirty="0">
                <a:latin typeface="Times New Roman" panose="02020603050405020304" pitchFamily="18" charset="0"/>
                <a:cs typeface="Times New Roman" panose="02020603050405020304" pitchFamily="18" charset="0"/>
              </a:rPr>
              <a:t>3. Resource Constraints</a:t>
            </a:r>
          </a:p>
          <a:p>
            <a:r>
              <a:rPr lang="en-US" sz="1600" b="0" i="0" dirty="0">
                <a:solidFill>
                  <a:srgbClr val="374151"/>
                </a:solidFill>
                <a:effectLst/>
                <a:latin typeface="Times New Roman" panose="02020603050405020304" pitchFamily="18" charset="0"/>
                <a:cs typeface="Times New Roman" panose="02020603050405020304" pitchFamily="18" charset="0"/>
              </a:rPr>
              <a:t>The team faces a shortage of skilled personnel due to a reduction</a:t>
            </a:r>
          </a:p>
          <a:p>
            <a:pPr marL="0" indent="0">
              <a:buNone/>
            </a:pPr>
            <a:r>
              <a:rPr lang="en-US" sz="1600" dirty="0">
                <a:solidFill>
                  <a:srgbClr val="374151"/>
                </a:solidFill>
                <a:latin typeface="Times New Roman" panose="02020603050405020304" pitchFamily="18" charset="0"/>
                <a:cs typeface="Times New Roman" panose="02020603050405020304" pitchFamily="18" charset="0"/>
              </a:rPr>
              <a:t>      </a:t>
            </a:r>
            <a:r>
              <a:rPr lang="en-US" sz="1600" b="0" i="0" dirty="0">
                <a:solidFill>
                  <a:srgbClr val="374151"/>
                </a:solidFill>
                <a:effectLst/>
                <a:latin typeface="Times New Roman" panose="02020603050405020304" pitchFamily="18" charset="0"/>
                <a:cs typeface="Times New Roman" panose="02020603050405020304" pitchFamily="18" charset="0"/>
              </a:rPr>
              <a:t>in group members from 7 to 3.</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8897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DB713-24F5-CAB1-C7B8-8E66A78F6166}"/>
              </a:ext>
            </a:extLst>
          </p:cNvPr>
          <p:cNvSpPr>
            <a:spLocks noGrp="1"/>
          </p:cNvSpPr>
          <p:nvPr>
            <p:ph type="title"/>
          </p:nvPr>
        </p:nvSpPr>
        <p:spPr>
          <a:xfrm>
            <a:off x="1295402" y="982132"/>
            <a:ext cx="8912288" cy="1303867"/>
          </a:xfrm>
        </p:spPr>
        <p:txBody>
          <a:bodyPr>
            <a:normAutofit/>
          </a:bodyPr>
          <a:lstStyle/>
          <a:p>
            <a:r>
              <a:rPr lang="en-IN" b="1" dirty="0">
                <a:ea typeface="Verdana" panose="020B0604030504040204" pitchFamily="34" charset="0"/>
                <a:cs typeface="Verdana" panose="020B0604030504040204" pitchFamily="34" charset="0"/>
              </a:rPr>
              <a:t>Business Objective</a:t>
            </a:r>
          </a:p>
        </p:txBody>
      </p:sp>
      <p:sp>
        <p:nvSpPr>
          <p:cNvPr id="3" name="Content Placeholder 2">
            <a:extLst>
              <a:ext uri="{FF2B5EF4-FFF2-40B4-BE49-F238E27FC236}">
                <a16:creationId xmlns:a16="http://schemas.microsoft.com/office/drawing/2014/main" id="{25FA9BBE-2744-5ECD-1590-51354904B4E4}"/>
              </a:ext>
            </a:extLst>
          </p:cNvPr>
          <p:cNvSpPr>
            <a:spLocks noGrp="1"/>
          </p:cNvSpPr>
          <p:nvPr>
            <p:ph idx="1"/>
          </p:nvPr>
        </p:nvSpPr>
        <p:spPr>
          <a:xfrm>
            <a:off x="4667724" y="2757636"/>
            <a:ext cx="6256863" cy="2817924"/>
          </a:xfrm>
        </p:spPr>
        <p:txBody>
          <a:bodyPr>
            <a:normAutofit/>
          </a:bodyPr>
          <a:lstStyle/>
          <a:p>
            <a:pPr>
              <a:lnSpc>
                <a:spcPct val="90000"/>
              </a:lnSpc>
              <a:buFont typeface="Wingdings" panose="05000000000000000000" pitchFamily="2" charset="2"/>
              <a:buChar char="§"/>
            </a:pPr>
            <a:r>
              <a:rPr lang="en-IN" sz="2000" dirty="0">
                <a:latin typeface="Times New Roman" panose="02020603050405020304" pitchFamily="18" charset="0"/>
                <a:ea typeface="Calibri" panose="020F0502020204030204" pitchFamily="34" charset="0"/>
                <a:cs typeface="Times New Roman" panose="02020603050405020304" pitchFamily="18" charset="0"/>
              </a:rPr>
              <a:t>T</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o provide insights into the stock market performance of the select major companies. </a:t>
            </a:r>
          </a:p>
          <a:p>
            <a:pPr>
              <a:lnSpc>
                <a:spcPct val="90000"/>
              </a:lnSpc>
              <a:buFont typeface="Wingdings" panose="05000000000000000000" pitchFamily="2" charset="2"/>
              <a:buChar char="§"/>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Through analysis, we aim to identify patterns, trends, and anomalies in the stock’s behaviour over time. </a:t>
            </a:r>
          </a:p>
          <a:p>
            <a:pPr>
              <a:lnSpc>
                <a:spcPct val="90000"/>
              </a:lnSpc>
              <a:buFont typeface="Wingdings" panose="05000000000000000000" pitchFamily="2" charset="2"/>
              <a:buChar char="§"/>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By doing so, we hope to make informed decisions regarding the stock purchases, sales, or holdings, potentially.</a:t>
            </a:r>
          </a:p>
          <a:p>
            <a:pPr>
              <a:lnSpc>
                <a:spcPct val="90000"/>
              </a:lnSpc>
            </a:pPr>
            <a:endParaRPr lang="en-GB" b="0" i="0" dirty="0">
              <a:effectLst/>
              <a:latin typeface="Söhne"/>
            </a:endParaRPr>
          </a:p>
        </p:txBody>
      </p:sp>
      <p:pic>
        <p:nvPicPr>
          <p:cNvPr id="7" name="Graphic 6" descr="Financial">
            <a:extLst>
              <a:ext uri="{FF2B5EF4-FFF2-40B4-BE49-F238E27FC236}">
                <a16:creationId xmlns:a16="http://schemas.microsoft.com/office/drawing/2014/main" id="{BDFD641C-50B6-AAC8-5E3B-068A25A254D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71601" y="2757636"/>
            <a:ext cx="2802396" cy="2739728"/>
          </a:xfrm>
          <a:prstGeom prst="rect">
            <a:avLst/>
          </a:prstGeom>
          <a:ln w="57150" cmpd="thickThin">
            <a:solidFill>
              <a:schemeClr val="tx1">
                <a:lumMod val="50000"/>
                <a:lumOff val="50000"/>
              </a:schemeClr>
            </a:solidFill>
            <a:miter lim="800000"/>
          </a:ln>
        </p:spPr>
      </p:pic>
    </p:spTree>
    <p:extLst>
      <p:ext uri="{BB962C8B-B14F-4D97-AF65-F5344CB8AC3E}">
        <p14:creationId xmlns:p14="http://schemas.microsoft.com/office/powerpoint/2010/main" val="3544505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D00BB5D-9F86-661D-FA2B-52ECD9D0D0B1}"/>
              </a:ext>
            </a:extLst>
          </p:cNvPr>
          <p:cNvSpPr>
            <a:spLocks noGrp="1"/>
          </p:cNvSpPr>
          <p:nvPr>
            <p:ph type="title"/>
          </p:nvPr>
        </p:nvSpPr>
        <p:spPr>
          <a:xfrm>
            <a:off x="1295402" y="1716833"/>
            <a:ext cx="9601196" cy="1017036"/>
          </a:xfrm>
        </p:spPr>
        <p:txBody>
          <a:bodyPr>
            <a:noAutofit/>
          </a:bodyPr>
          <a:lstStyle/>
          <a:p>
            <a:pPr algn="l"/>
            <a:r>
              <a:rPr lang="en-US" b="1" dirty="0"/>
              <a:t>Experiences we gain…</a:t>
            </a:r>
            <a:br>
              <a:rPr lang="en-IN" b="1" dirty="0"/>
            </a:br>
            <a:endParaRPr lang="en-IN" b="1" dirty="0"/>
          </a:p>
        </p:txBody>
      </p:sp>
      <p:sp>
        <p:nvSpPr>
          <p:cNvPr id="13" name="TextBox 12">
            <a:extLst>
              <a:ext uri="{FF2B5EF4-FFF2-40B4-BE49-F238E27FC236}">
                <a16:creationId xmlns:a16="http://schemas.microsoft.com/office/drawing/2014/main" id="{B7D37B11-191F-0F3E-1CEC-D750792C4735}"/>
              </a:ext>
            </a:extLst>
          </p:cNvPr>
          <p:cNvSpPr txBox="1"/>
          <p:nvPr/>
        </p:nvSpPr>
        <p:spPr>
          <a:xfrm>
            <a:off x="1386839" y="2664823"/>
            <a:ext cx="9688597" cy="3366563"/>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i="0" dirty="0">
                <a:effectLst/>
                <a:latin typeface="Times New Roman" panose="02020603050405020304" pitchFamily="18" charset="0"/>
                <a:cs typeface="Times New Roman" panose="02020603050405020304" pitchFamily="18" charset="0"/>
              </a:rPr>
              <a:t>Data Interpretation Skills</a:t>
            </a:r>
          </a:p>
          <a:p>
            <a:pPr marL="285750" indent="-285750">
              <a:lnSpc>
                <a:spcPct val="150000"/>
              </a:lnSpc>
              <a:buFont typeface="Wingdings" panose="05000000000000000000" pitchFamily="2" charset="2"/>
              <a:buChar char="Ø"/>
            </a:pPr>
            <a:r>
              <a:rPr lang="en-IN" i="0" dirty="0">
                <a:effectLst/>
                <a:latin typeface="Times New Roman" panose="02020603050405020304" pitchFamily="18" charset="0"/>
                <a:cs typeface="Times New Roman" panose="02020603050405020304" pitchFamily="18" charset="0"/>
              </a:rPr>
              <a:t>Quantitative Analysis Proficiency</a:t>
            </a:r>
          </a:p>
          <a:p>
            <a:pPr marL="285750" indent="-285750">
              <a:lnSpc>
                <a:spcPct val="150000"/>
              </a:lnSpc>
              <a:buFont typeface="Wingdings" panose="05000000000000000000" pitchFamily="2" charset="2"/>
              <a:buChar char="Ø"/>
            </a:pPr>
            <a:r>
              <a:rPr lang="en-IN" i="0" dirty="0">
                <a:effectLst/>
                <a:latin typeface="Times New Roman" panose="02020603050405020304" pitchFamily="18" charset="0"/>
                <a:cs typeface="Times New Roman" panose="02020603050405020304" pitchFamily="18" charset="0"/>
              </a:rPr>
              <a:t>Technology and Tools Utilization</a:t>
            </a:r>
            <a:endParaRPr lang="en-IN"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IN" i="0" dirty="0">
                <a:effectLst/>
                <a:latin typeface="Times New Roman" panose="02020603050405020304" pitchFamily="18" charset="0"/>
                <a:cs typeface="Times New Roman" panose="02020603050405020304" pitchFamily="18" charset="0"/>
              </a:rPr>
              <a:t>Economic and Industry Insights</a:t>
            </a:r>
          </a:p>
          <a:p>
            <a:pPr marL="285750" indent="-285750">
              <a:lnSpc>
                <a:spcPct val="150000"/>
              </a:lnSpc>
              <a:buFont typeface="Wingdings" panose="05000000000000000000" pitchFamily="2" charset="2"/>
              <a:buChar char="Ø"/>
            </a:pPr>
            <a:r>
              <a:rPr lang="en-IN" i="0" dirty="0">
                <a:effectLst/>
                <a:latin typeface="Times New Roman" panose="02020603050405020304" pitchFamily="18" charset="0"/>
                <a:cs typeface="Times New Roman" panose="02020603050405020304" pitchFamily="18" charset="0"/>
              </a:rPr>
              <a:t>Continuous Learning and Adaptability</a:t>
            </a:r>
            <a:endParaRPr lang="en-IN"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IN" dirty="0">
                <a:latin typeface="Times New Roman" panose="02020603050405020304" pitchFamily="18" charset="0"/>
                <a:ea typeface="Verdana" panose="020B0604030504040204" pitchFamily="34" charset="0"/>
                <a:cs typeface="Times New Roman" panose="02020603050405020304" pitchFamily="18" charset="0"/>
              </a:rPr>
              <a:t>Domain Knowledge</a:t>
            </a:r>
          </a:p>
          <a:p>
            <a:pPr marL="285750" indent="-285750">
              <a:lnSpc>
                <a:spcPct val="150000"/>
              </a:lnSpc>
              <a:buFont typeface="Wingdings" panose="05000000000000000000" pitchFamily="2" charset="2"/>
              <a:buChar char="Ø"/>
            </a:pPr>
            <a:r>
              <a:rPr lang="en-IN" i="0" dirty="0">
                <a:effectLst/>
                <a:latin typeface="Times New Roman" panose="02020603050405020304" pitchFamily="18" charset="0"/>
                <a:cs typeface="Times New Roman" panose="02020603050405020304" pitchFamily="18" charset="0"/>
              </a:rPr>
              <a:t>Communication and Presentation Skills</a:t>
            </a:r>
            <a:endParaRPr lang="en-IN" i="0" dirty="0">
              <a:effectLst/>
              <a:latin typeface="Times New Roman" panose="02020603050405020304" pitchFamily="18" charset="0"/>
              <a:ea typeface="Verdana" panose="020B0604030504040204" pitchFamily="34" charset="0"/>
              <a:cs typeface="Times New Roman" panose="02020603050405020304" pitchFamily="18" charset="0"/>
            </a:endParaRPr>
          </a:p>
          <a:p>
            <a:pPr marL="285750" indent="-285750">
              <a:lnSpc>
                <a:spcPct val="150000"/>
              </a:lnSpc>
              <a:buFont typeface="Wingdings" panose="05000000000000000000" pitchFamily="2" charset="2"/>
              <a:buChar char="Ø"/>
            </a:pPr>
            <a:r>
              <a:rPr lang="en-US" i="0" dirty="0">
                <a:effectLst/>
                <a:latin typeface="Times New Roman" panose="02020603050405020304" pitchFamily="18" charset="0"/>
                <a:cs typeface="Times New Roman" panose="02020603050405020304" pitchFamily="18" charset="0"/>
              </a:rPr>
              <a:t>Real-world Application of Academic Knowledge</a:t>
            </a:r>
            <a:endParaRPr lang="en-GB" dirty="0">
              <a:latin typeface="Times New Roman" panose="02020603050405020304" pitchFamily="18" charset="0"/>
              <a:ea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16388674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Content Placeholder 18" descr="A close up of a text">
            <a:extLst>
              <a:ext uri="{FF2B5EF4-FFF2-40B4-BE49-F238E27FC236}">
                <a16:creationId xmlns:a16="http://schemas.microsoft.com/office/drawing/2014/main" id="{26888BF7-981F-2D5B-1D5D-A4F7C9DDB6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5063" y="464234"/>
            <a:ext cx="11205189" cy="5905287"/>
          </a:xfrm>
        </p:spPr>
      </p:pic>
    </p:spTree>
    <p:extLst>
      <p:ext uri="{BB962C8B-B14F-4D97-AF65-F5344CB8AC3E}">
        <p14:creationId xmlns:p14="http://schemas.microsoft.com/office/powerpoint/2010/main" val="2774935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2">
            <a:extLst>
              <a:ext uri="{FF2B5EF4-FFF2-40B4-BE49-F238E27FC236}">
                <a16:creationId xmlns:a16="http://schemas.microsoft.com/office/drawing/2014/main" id="{8E24ACDA-9787-6936-D001-4FDBFF9B4FFC}"/>
              </a:ext>
            </a:extLst>
          </p:cNvPr>
          <p:cNvSpPr/>
          <p:nvPr/>
        </p:nvSpPr>
        <p:spPr>
          <a:xfrm>
            <a:off x="1060315" y="673980"/>
            <a:ext cx="10312892" cy="72957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000" b="1" kern="0" spc="-131" dirty="0">
                <a:latin typeface="+mj-lt"/>
                <a:ea typeface="p22-mackinac-pro" pitchFamily="34" charset="-122"/>
                <a:cs typeface="Arial" panose="020B0604020202020204" pitchFamily="34" charset="0"/>
              </a:rPr>
              <a:t>Importance of Data Analysis in Stock Market </a:t>
            </a:r>
            <a:endParaRPr lang="en-US" sz="4000" dirty="0">
              <a:latin typeface="+mj-lt"/>
              <a:cs typeface="Arial" panose="020B0604020202020204" pitchFamily="34" charset="0"/>
            </a:endParaRPr>
          </a:p>
        </p:txBody>
      </p:sp>
      <p:pic>
        <p:nvPicPr>
          <p:cNvPr id="5" name="Image 2">
            <a:extLst>
              <a:ext uri="{FF2B5EF4-FFF2-40B4-BE49-F238E27FC236}">
                <a16:creationId xmlns:a16="http://schemas.microsoft.com/office/drawing/2014/main" id="{26E1857F-7F26-E9D3-5AA6-B7AC81B9EED5}"/>
              </a:ext>
            </a:extLst>
          </p:cNvPr>
          <p:cNvPicPr>
            <a:picLocks noChangeAspect="1"/>
          </p:cNvPicPr>
          <p:nvPr/>
        </p:nvPicPr>
        <p:blipFill>
          <a:blip r:embed="rId2"/>
          <a:stretch>
            <a:fillRect/>
          </a:stretch>
        </p:blipFill>
        <p:spPr>
          <a:xfrm>
            <a:off x="8302509" y="1556333"/>
            <a:ext cx="3070698" cy="18698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 3">
            <a:extLst>
              <a:ext uri="{FF2B5EF4-FFF2-40B4-BE49-F238E27FC236}">
                <a16:creationId xmlns:a16="http://schemas.microsoft.com/office/drawing/2014/main" id="{005CE990-2FD9-2B1F-D3AF-5BE62CCEA019}"/>
              </a:ext>
            </a:extLst>
          </p:cNvPr>
          <p:cNvSpPr/>
          <p:nvPr/>
        </p:nvSpPr>
        <p:spPr>
          <a:xfrm>
            <a:off x="966281" y="3791124"/>
            <a:ext cx="2652832"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34"/>
              </a:lnSpc>
              <a:buNone/>
            </a:pPr>
            <a:r>
              <a:rPr lang="en-US" sz="2187" b="1" kern="0" spc="-66" dirty="0">
                <a:latin typeface="Times New Roman" panose="02020603050405020304" pitchFamily="18" charset="0"/>
                <a:ea typeface="p22-mackinac-pro" pitchFamily="34" charset="-122"/>
                <a:cs typeface="Times New Roman" panose="02020603050405020304" pitchFamily="18" charset="0"/>
              </a:rPr>
              <a:t>Key Metrics Analysis</a:t>
            </a:r>
            <a:endParaRPr lang="en-US" sz="2187" dirty="0">
              <a:latin typeface="Times New Roman" panose="02020603050405020304" pitchFamily="18" charset="0"/>
              <a:cs typeface="Times New Roman" panose="02020603050405020304" pitchFamily="18" charset="0"/>
            </a:endParaRPr>
          </a:p>
        </p:txBody>
      </p:sp>
      <p:sp>
        <p:nvSpPr>
          <p:cNvPr id="7" name="Text 4">
            <a:extLst>
              <a:ext uri="{FF2B5EF4-FFF2-40B4-BE49-F238E27FC236}">
                <a16:creationId xmlns:a16="http://schemas.microsoft.com/office/drawing/2014/main" id="{0D04DEDA-1D09-662C-D930-64BBB3C5D774}"/>
              </a:ext>
            </a:extLst>
          </p:cNvPr>
          <p:cNvSpPr/>
          <p:nvPr/>
        </p:nvSpPr>
        <p:spPr>
          <a:xfrm>
            <a:off x="966281" y="4291088"/>
            <a:ext cx="3245677" cy="186986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buNone/>
            </a:pPr>
            <a:r>
              <a:rPr lang="en-US" dirty="0">
                <a:solidFill>
                  <a:srgbClr val="272525"/>
                </a:solidFill>
                <a:latin typeface="Times New Roman" panose="02020603050405020304" pitchFamily="18" charset="0"/>
                <a:ea typeface="Eudoxus Sans" pitchFamily="34" charset="-122"/>
                <a:cs typeface="Times New Roman" panose="02020603050405020304" pitchFamily="18" charset="0"/>
              </a:rPr>
              <a:t>Data analysis allows investors to analyze key metrics such as price-earnings ratio, market cap, and revenue growth, providing valuable insights for making informed decisions.</a:t>
            </a:r>
            <a:endParaRPr lang="en-US" dirty="0">
              <a:latin typeface="Times New Roman" panose="02020603050405020304" pitchFamily="18" charset="0"/>
              <a:cs typeface="Times New Roman" panose="02020603050405020304" pitchFamily="18" charset="0"/>
            </a:endParaRPr>
          </a:p>
        </p:txBody>
      </p:sp>
      <p:sp>
        <p:nvSpPr>
          <p:cNvPr id="8" name="Text 5">
            <a:extLst>
              <a:ext uri="{FF2B5EF4-FFF2-40B4-BE49-F238E27FC236}">
                <a16:creationId xmlns:a16="http://schemas.microsoft.com/office/drawing/2014/main" id="{3A87D6E9-6561-234D-B982-A133B9FB9932}"/>
              </a:ext>
            </a:extLst>
          </p:cNvPr>
          <p:cNvSpPr/>
          <p:nvPr/>
        </p:nvSpPr>
        <p:spPr>
          <a:xfrm>
            <a:off x="4470647" y="3791124"/>
            <a:ext cx="2313982"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34"/>
              </a:lnSpc>
              <a:buNone/>
            </a:pPr>
            <a:r>
              <a:rPr lang="en-US" sz="2187" b="1" kern="0" spc="-66" dirty="0">
                <a:latin typeface="Times New Roman" panose="02020603050405020304" pitchFamily="18" charset="0"/>
                <a:ea typeface="p22-mackinac-pro" pitchFamily="34" charset="-122"/>
                <a:cs typeface="Times New Roman" panose="02020603050405020304" pitchFamily="18" charset="0"/>
              </a:rPr>
              <a:t>Risk Assessment</a:t>
            </a:r>
            <a:endParaRPr lang="en-US" sz="2187" dirty="0">
              <a:latin typeface="Times New Roman" panose="02020603050405020304" pitchFamily="18" charset="0"/>
              <a:cs typeface="Times New Roman" panose="02020603050405020304" pitchFamily="18" charset="0"/>
            </a:endParaRPr>
          </a:p>
        </p:txBody>
      </p:sp>
      <p:sp>
        <p:nvSpPr>
          <p:cNvPr id="9" name="Text 6">
            <a:extLst>
              <a:ext uri="{FF2B5EF4-FFF2-40B4-BE49-F238E27FC236}">
                <a16:creationId xmlns:a16="http://schemas.microsoft.com/office/drawing/2014/main" id="{716826DD-11B5-571D-8817-63DB06BCB67C}"/>
              </a:ext>
            </a:extLst>
          </p:cNvPr>
          <p:cNvSpPr/>
          <p:nvPr/>
        </p:nvSpPr>
        <p:spPr>
          <a:xfrm>
            <a:off x="4470647" y="4291088"/>
            <a:ext cx="3296007" cy="186986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buNone/>
            </a:pPr>
            <a:r>
              <a:rPr lang="en-US" dirty="0">
                <a:solidFill>
                  <a:srgbClr val="272525"/>
                </a:solidFill>
                <a:latin typeface="Times New Roman" panose="02020603050405020304" pitchFamily="18" charset="0"/>
                <a:ea typeface="Eudoxus Sans" pitchFamily="34" charset="-122"/>
                <a:cs typeface="Times New Roman" panose="02020603050405020304" pitchFamily="18" charset="0"/>
              </a:rPr>
              <a:t>By analyzing historical data and market trends, data analysis helps in assessing and mitigating investment risks by identifying potential market shifts and fluctuations</a:t>
            </a:r>
            <a:r>
              <a:rPr lang="en-US" dirty="0">
                <a:solidFill>
                  <a:srgbClr val="272525"/>
                </a:solidFill>
                <a:latin typeface="Eudoxus Sans" pitchFamily="34" charset="0"/>
                <a:ea typeface="Eudoxus Sans" pitchFamily="34" charset="-122"/>
                <a:cs typeface="Eudoxus Sans" pitchFamily="34" charset="-120"/>
              </a:rPr>
              <a:t>.</a:t>
            </a:r>
            <a:endParaRPr lang="en-US" dirty="0"/>
          </a:p>
        </p:txBody>
      </p:sp>
      <p:pic>
        <p:nvPicPr>
          <p:cNvPr id="11" name="Picture 10">
            <a:extLst>
              <a:ext uri="{FF2B5EF4-FFF2-40B4-BE49-F238E27FC236}">
                <a16:creationId xmlns:a16="http://schemas.microsoft.com/office/drawing/2014/main" id="{2BC1BA84-138E-1015-A304-34BAC10020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6281" y="1559136"/>
            <a:ext cx="3070699" cy="18698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3" name="Picture 12">
            <a:extLst>
              <a:ext uri="{FF2B5EF4-FFF2-40B4-BE49-F238E27FC236}">
                <a16:creationId xmlns:a16="http://schemas.microsoft.com/office/drawing/2014/main" id="{F3417CD7-64B6-B310-FF6A-393E9522C5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21741" y="1556333"/>
            <a:ext cx="3167927" cy="18698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4" name="Text 7">
            <a:extLst>
              <a:ext uri="{FF2B5EF4-FFF2-40B4-BE49-F238E27FC236}">
                <a16:creationId xmlns:a16="http://schemas.microsoft.com/office/drawing/2014/main" id="{9F4025C3-E772-4FC7-7A45-4CD30FF48AEF}"/>
              </a:ext>
            </a:extLst>
          </p:cNvPr>
          <p:cNvSpPr/>
          <p:nvPr/>
        </p:nvSpPr>
        <p:spPr>
          <a:xfrm>
            <a:off x="8208715" y="3791124"/>
            <a:ext cx="3100983"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34"/>
              </a:lnSpc>
              <a:buNone/>
            </a:pPr>
            <a:r>
              <a:rPr lang="en-US" sz="2187" b="1" kern="0" spc="-66" dirty="0">
                <a:latin typeface="Times New Roman" panose="02020603050405020304" pitchFamily="18" charset="0"/>
                <a:ea typeface="p22-mackinac-pro" pitchFamily="34" charset="-122"/>
                <a:cs typeface="Times New Roman" panose="02020603050405020304" pitchFamily="18" charset="0"/>
              </a:rPr>
              <a:t>Performance Evaluation</a:t>
            </a:r>
            <a:endParaRPr lang="en-US" sz="2187" dirty="0">
              <a:latin typeface="Times New Roman" panose="02020603050405020304" pitchFamily="18" charset="0"/>
              <a:cs typeface="Times New Roman" panose="02020603050405020304" pitchFamily="18" charset="0"/>
            </a:endParaRPr>
          </a:p>
        </p:txBody>
      </p:sp>
      <p:sp>
        <p:nvSpPr>
          <p:cNvPr id="15" name="Text 8">
            <a:extLst>
              <a:ext uri="{FF2B5EF4-FFF2-40B4-BE49-F238E27FC236}">
                <a16:creationId xmlns:a16="http://schemas.microsoft.com/office/drawing/2014/main" id="{374AAA67-5C78-8AF1-14B0-E54AB5B6CC81}"/>
              </a:ext>
            </a:extLst>
          </p:cNvPr>
          <p:cNvSpPr/>
          <p:nvPr/>
        </p:nvSpPr>
        <p:spPr>
          <a:xfrm>
            <a:off x="8232841" y="4291088"/>
            <a:ext cx="3296007" cy="1877540"/>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buNone/>
            </a:pPr>
            <a:r>
              <a:rPr lang="en-US" dirty="0">
                <a:solidFill>
                  <a:srgbClr val="272525"/>
                </a:solidFill>
                <a:latin typeface="Times New Roman" panose="02020603050405020304" pitchFamily="18" charset="0"/>
                <a:ea typeface="Eudoxus Sans" pitchFamily="34" charset="-122"/>
                <a:cs typeface="Times New Roman" panose="02020603050405020304" pitchFamily="18" charset="0"/>
              </a:rPr>
              <a:t>Data analysis enables the evaluation of stock performance over time, helping investors to identify patterns and make strategic investment choices.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6284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E0A5D-15CC-F6FC-7D13-0B51242AA1B0}"/>
              </a:ext>
            </a:extLst>
          </p:cNvPr>
          <p:cNvSpPr>
            <a:spLocks noGrp="1"/>
          </p:cNvSpPr>
          <p:nvPr>
            <p:ph type="title"/>
          </p:nvPr>
        </p:nvSpPr>
        <p:spPr>
          <a:xfrm>
            <a:off x="1295402" y="967143"/>
            <a:ext cx="9601196" cy="1071516"/>
          </a:xfrm>
        </p:spPr>
        <p:txBody>
          <a:bodyPr>
            <a:normAutofit/>
          </a:bodyPr>
          <a:lstStyle/>
          <a:p>
            <a:r>
              <a:rPr lang="en-IN" sz="4000" b="1" dirty="0">
                <a:ea typeface="Verdana" panose="020B0604030504040204" pitchFamily="34" charset="0"/>
                <a:cs typeface="Verdana" panose="020B0604030504040204" pitchFamily="34" charset="0"/>
              </a:rPr>
              <a:t>KPI 1: Average Daily Trading Volume</a:t>
            </a:r>
          </a:p>
        </p:txBody>
      </p:sp>
      <p:graphicFrame>
        <p:nvGraphicFramePr>
          <p:cNvPr id="4" name="Chart 3">
            <a:extLst>
              <a:ext uri="{FF2B5EF4-FFF2-40B4-BE49-F238E27FC236}">
                <a16:creationId xmlns:a16="http://schemas.microsoft.com/office/drawing/2014/main" id="{00000000-0008-0000-0600-000002000000}"/>
              </a:ext>
            </a:extLst>
          </p:cNvPr>
          <p:cNvGraphicFramePr>
            <a:graphicFrameLocks/>
          </p:cNvGraphicFramePr>
          <p:nvPr>
            <p:extLst>
              <p:ext uri="{D42A27DB-BD31-4B8C-83A1-F6EECF244321}">
                <p14:modId xmlns:p14="http://schemas.microsoft.com/office/powerpoint/2010/main" val="3931273068"/>
              </p:ext>
            </p:extLst>
          </p:nvPr>
        </p:nvGraphicFramePr>
        <p:xfrm>
          <a:off x="679555" y="2649894"/>
          <a:ext cx="4562951" cy="3165351"/>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00527A73-A66C-C351-24FE-B0DA748D93F8}"/>
              </a:ext>
            </a:extLst>
          </p:cNvPr>
          <p:cNvSpPr txBox="1"/>
          <p:nvPr/>
        </p:nvSpPr>
        <p:spPr>
          <a:xfrm>
            <a:off x="5396460" y="2578308"/>
            <a:ext cx="6115986" cy="3477875"/>
          </a:xfrm>
          <a:prstGeom prst="rect">
            <a:avLst/>
          </a:prstGeom>
          <a:noFill/>
        </p:spPr>
        <p:txBody>
          <a:bodyPr wrap="square" rtlCol="0">
            <a:spAutoFit/>
          </a:bodyPr>
          <a:lstStyle/>
          <a:p>
            <a:r>
              <a:rPr lang="en-IN" sz="2000" b="1" dirty="0">
                <a:latin typeface="Segoe UI" panose="020B0502040204020203" pitchFamily="34" charset="0"/>
                <a:ea typeface="Verdana" panose="020B0604030504040204" pitchFamily="34" charset="0"/>
                <a:cs typeface="Segoe UI" panose="020B0502040204020203" pitchFamily="34" charset="0"/>
              </a:rPr>
              <a:t>Observation </a:t>
            </a:r>
          </a:p>
          <a:p>
            <a:endParaRPr lang="en-IN" dirty="0">
              <a:latin typeface="Söhne"/>
              <a:ea typeface="Verdana" panose="020B0604030504040204" pitchFamily="34" charset="0"/>
              <a:cs typeface="Verdana" panose="020B0604030504040204" pitchFamily="34" charset="0"/>
            </a:endParaRPr>
          </a:p>
          <a:p>
            <a:pPr algn="just"/>
            <a:r>
              <a:rPr lang="en-GB" b="0" i="0" dirty="0">
                <a:effectLst/>
                <a:latin typeface="Times New Roman" panose="02020603050405020304" pitchFamily="18" charset="0"/>
                <a:ea typeface="Verdana" panose="020B0604030504040204" pitchFamily="34" charset="0"/>
                <a:cs typeface="Times New Roman" panose="02020603050405020304" pitchFamily="18" charset="0"/>
              </a:rPr>
              <a:t>The average daily trading volume varies among the stocks</a:t>
            </a:r>
          </a:p>
          <a:p>
            <a:pPr algn="just"/>
            <a:endParaRPr lang="en-GB" dirty="0">
              <a:latin typeface="Söhne"/>
              <a:ea typeface="Verdana" panose="020B0604030504040204" pitchFamily="34" charset="0"/>
              <a:cs typeface="Verdana" panose="020B0604030504040204" pitchFamily="34" charset="0"/>
            </a:endParaRPr>
          </a:p>
          <a:p>
            <a:pPr algn="just"/>
            <a:r>
              <a:rPr lang="en-IN" sz="2000" b="1" i="0" dirty="0">
                <a:effectLst/>
                <a:latin typeface="Segoe UI" panose="020B0502040204020203" pitchFamily="34" charset="0"/>
                <a:ea typeface="Verdana" panose="020B0604030504040204" pitchFamily="34" charset="0"/>
                <a:cs typeface="Segoe UI" panose="020B0502040204020203" pitchFamily="34" charset="0"/>
              </a:rPr>
              <a:t>Inference</a:t>
            </a:r>
            <a:endParaRPr lang="en-GB" sz="2000" b="1" i="0" dirty="0">
              <a:effectLst/>
              <a:latin typeface="Segoe UI" panose="020B0502040204020203" pitchFamily="34" charset="0"/>
              <a:ea typeface="Verdana" panose="020B0604030504040204" pitchFamily="34" charset="0"/>
              <a:cs typeface="Segoe UI" panose="020B0502040204020203" pitchFamily="34" charset="0"/>
            </a:endParaRPr>
          </a:p>
          <a:p>
            <a:pPr algn="just"/>
            <a:endParaRPr lang="en-GB" dirty="0">
              <a:latin typeface="Söhne"/>
              <a:ea typeface="Verdana" panose="020B0604030504040204" pitchFamily="34" charset="0"/>
              <a:cs typeface="Verdana" panose="020B0604030504040204" pitchFamily="34" charset="0"/>
            </a:endParaRPr>
          </a:p>
          <a:p>
            <a:pPr marL="342900" indent="-342900" algn="just">
              <a:buAutoNum type="arabicParenR"/>
            </a:pPr>
            <a:r>
              <a:rPr lang="en-GB" b="0" i="0" dirty="0">
                <a:effectLst/>
                <a:latin typeface="Times New Roman" panose="02020603050405020304" pitchFamily="18" charset="0"/>
                <a:ea typeface="Verdana" panose="020B0604030504040204" pitchFamily="34" charset="0"/>
                <a:cs typeface="Times New Roman" panose="02020603050405020304" pitchFamily="18" charset="0"/>
              </a:rPr>
              <a:t>The differences in average daily trading volume suggest varying levels of market activity and investor interest for each stock. </a:t>
            </a:r>
          </a:p>
          <a:p>
            <a:pPr marL="342900" indent="-342900" algn="just">
              <a:buAutoNum type="arabicParenR"/>
            </a:pPr>
            <a:r>
              <a:rPr lang="en-GB" dirty="0">
                <a:latin typeface="Times New Roman" panose="02020603050405020304" pitchFamily="18" charset="0"/>
                <a:ea typeface="Verdana" panose="020B0604030504040204" pitchFamily="34" charset="0"/>
                <a:cs typeface="Times New Roman" panose="02020603050405020304" pitchFamily="18" charset="0"/>
              </a:rPr>
              <a:t>Fluctuations in average daily trading volume could be indicative of changes in market sentiment, news, or events affecting specific stocks.</a:t>
            </a:r>
            <a:endParaRPr lang="en-IN" dirty="0">
              <a:latin typeface="Times New Roman" panose="02020603050405020304" pitchFamily="18" charset="0"/>
              <a:ea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1575755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85A0B5B-D15F-F05E-9265-76E2E307CC86}"/>
              </a:ext>
            </a:extLst>
          </p:cNvPr>
          <p:cNvSpPr>
            <a:spLocks noGrp="1"/>
          </p:cNvSpPr>
          <p:nvPr>
            <p:ph type="title"/>
          </p:nvPr>
        </p:nvSpPr>
        <p:spPr/>
        <p:txBody>
          <a:bodyPr>
            <a:normAutofit/>
          </a:bodyPr>
          <a:lstStyle/>
          <a:p>
            <a:r>
              <a:rPr lang="en-IN" sz="4000" b="1" dirty="0">
                <a:ea typeface="Verdana" panose="020B0604030504040204" pitchFamily="34" charset="0"/>
                <a:cs typeface="Verdana" panose="020B0604030504040204" pitchFamily="34" charset="0"/>
              </a:rPr>
              <a:t>KPI 2: Most Volatile Stocks</a:t>
            </a:r>
          </a:p>
        </p:txBody>
      </p:sp>
      <p:graphicFrame>
        <p:nvGraphicFramePr>
          <p:cNvPr id="6" name="Chart 5">
            <a:extLst>
              <a:ext uri="{FF2B5EF4-FFF2-40B4-BE49-F238E27FC236}">
                <a16:creationId xmlns:a16="http://schemas.microsoft.com/office/drawing/2014/main" id="{00000000-0008-0000-0600-000003000000}"/>
              </a:ext>
            </a:extLst>
          </p:cNvPr>
          <p:cNvGraphicFramePr>
            <a:graphicFrameLocks/>
          </p:cNvGraphicFramePr>
          <p:nvPr>
            <p:extLst>
              <p:ext uri="{D42A27DB-BD31-4B8C-83A1-F6EECF244321}">
                <p14:modId xmlns:p14="http://schemas.microsoft.com/office/powerpoint/2010/main" val="1635890592"/>
              </p:ext>
            </p:extLst>
          </p:nvPr>
        </p:nvGraphicFramePr>
        <p:xfrm>
          <a:off x="598317" y="2829345"/>
          <a:ext cx="4636770" cy="2876256"/>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00F7135C-D731-9C8B-636A-D46646808A77}"/>
              </a:ext>
            </a:extLst>
          </p:cNvPr>
          <p:cNvSpPr txBox="1"/>
          <p:nvPr/>
        </p:nvSpPr>
        <p:spPr>
          <a:xfrm>
            <a:off x="5396460" y="2451696"/>
            <a:ext cx="6115986" cy="3600986"/>
          </a:xfrm>
          <a:prstGeom prst="rect">
            <a:avLst/>
          </a:prstGeom>
          <a:noFill/>
        </p:spPr>
        <p:txBody>
          <a:bodyPr wrap="square" rtlCol="0">
            <a:spAutoFit/>
          </a:bodyPr>
          <a:lstStyle/>
          <a:p>
            <a:r>
              <a:rPr lang="en-IN" sz="2000" b="1" dirty="0">
                <a:latin typeface="Segoe UI" panose="020B0502040204020203" pitchFamily="34" charset="0"/>
                <a:cs typeface="Segoe UI" panose="020B0502040204020203" pitchFamily="34" charset="0"/>
              </a:rPr>
              <a:t>Observation </a:t>
            </a:r>
          </a:p>
          <a:p>
            <a:endParaRPr lang="en-IN" dirty="0">
              <a:latin typeface="Verdana" panose="020B0604030504040204" pitchFamily="34" charset="0"/>
              <a:ea typeface="Verdana" panose="020B0604030504040204" pitchFamily="34" charset="0"/>
              <a:cs typeface="Verdana" panose="020B0604030504040204" pitchFamily="34" charset="0"/>
            </a:endParaRPr>
          </a:p>
          <a:p>
            <a:pPr algn="just"/>
            <a:r>
              <a:rPr lang="en-GB" b="0" i="0" dirty="0">
                <a:effectLst/>
                <a:latin typeface="Times New Roman" panose="02020603050405020304" pitchFamily="18" charset="0"/>
                <a:cs typeface="Times New Roman" panose="02020603050405020304" pitchFamily="18" charset="0"/>
              </a:rPr>
              <a:t>Microsoft Corporation (MSFT) is identified as the most volatile stock whereas Facebook is the least volatile stock.</a:t>
            </a:r>
          </a:p>
          <a:p>
            <a:pPr algn="just"/>
            <a:endParaRPr lang="en-GB" dirty="0">
              <a:latin typeface="Verdana" panose="020B0604030504040204" pitchFamily="34" charset="0"/>
              <a:ea typeface="Verdana" panose="020B0604030504040204" pitchFamily="34" charset="0"/>
              <a:cs typeface="Verdana" panose="020B0604030504040204" pitchFamily="34" charset="0"/>
            </a:endParaRPr>
          </a:p>
          <a:p>
            <a:r>
              <a:rPr lang="en-IN" sz="2000" b="1" dirty="0">
                <a:latin typeface="Segoe UI" panose="020B0502040204020203" pitchFamily="34" charset="0"/>
                <a:cs typeface="Segoe UI" panose="020B0502040204020203" pitchFamily="34" charset="0"/>
              </a:rPr>
              <a:t>Inference</a:t>
            </a:r>
          </a:p>
          <a:p>
            <a:pPr algn="just"/>
            <a:r>
              <a:rPr lang="en-GB" b="0" i="0" dirty="0">
                <a:effectLst/>
                <a:latin typeface="Times New Roman" panose="02020603050405020304" pitchFamily="18" charset="0"/>
                <a:cs typeface="Times New Roman" panose="02020603050405020304" pitchFamily="18" charset="0"/>
              </a:rPr>
              <a:t>1) Microsoft (MSFT) is identified as the most volatile stock among all the stocks available.</a:t>
            </a:r>
          </a:p>
          <a:p>
            <a:pPr algn="just"/>
            <a:r>
              <a:rPr lang="en-GB" b="0" i="0" dirty="0">
                <a:effectLst/>
                <a:latin typeface="Times New Roman" panose="02020603050405020304" pitchFamily="18" charset="0"/>
                <a:cs typeface="Times New Roman" panose="02020603050405020304" pitchFamily="18" charset="0"/>
              </a:rPr>
              <a:t> </a:t>
            </a:r>
            <a:endParaRPr lang="en-GB" dirty="0">
              <a:latin typeface="Times New Roman" panose="02020603050405020304" pitchFamily="18" charset="0"/>
              <a:cs typeface="Times New Roman" panose="02020603050405020304" pitchFamily="18" charset="0"/>
            </a:endParaRPr>
          </a:p>
          <a:p>
            <a:pPr algn="just"/>
            <a:r>
              <a:rPr lang="en-GB" b="0" i="0" dirty="0">
                <a:effectLst/>
                <a:latin typeface="Times New Roman" panose="02020603050405020304" pitchFamily="18" charset="0"/>
                <a:cs typeface="Times New Roman" panose="02020603050405020304" pitchFamily="18" charset="0"/>
              </a:rPr>
              <a:t>2) This suggests higher risk and potential returns. Investigating recent news, market sentiment and fundamentals to understand the drivers of Microsoft's volatility is utmost important. </a:t>
            </a:r>
            <a:endParaRPr lang="en-GB" dirty="0">
              <a:latin typeface="Times New Roman" panose="02020603050405020304" pitchFamily="18" charset="0"/>
              <a:ea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2821991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A5C2F-3F84-07CA-2922-62B0D02D316F}"/>
              </a:ext>
            </a:extLst>
          </p:cNvPr>
          <p:cNvSpPr>
            <a:spLocks noGrp="1"/>
          </p:cNvSpPr>
          <p:nvPr>
            <p:ph type="title"/>
          </p:nvPr>
        </p:nvSpPr>
        <p:spPr>
          <a:xfrm>
            <a:off x="1129004" y="933062"/>
            <a:ext cx="10356980" cy="1352938"/>
          </a:xfrm>
        </p:spPr>
        <p:txBody>
          <a:bodyPr>
            <a:normAutofit fontScale="90000"/>
          </a:bodyPr>
          <a:lstStyle/>
          <a:p>
            <a:br>
              <a:rPr lang="en-US" sz="4400" b="1" dirty="0">
                <a:solidFill>
                  <a:schemeClr val="tx1">
                    <a:lumMod val="65000"/>
                    <a:lumOff val="35000"/>
                  </a:schemeClr>
                </a:solidFill>
                <a:latin typeface="Söhne"/>
              </a:rPr>
            </a:br>
            <a:r>
              <a:rPr lang="en-IN" b="1" dirty="0">
                <a:ea typeface="Verdana" panose="020B0604030504040204" pitchFamily="34" charset="0"/>
                <a:cs typeface="Verdana" panose="020B0604030504040204" pitchFamily="34" charset="0"/>
              </a:rPr>
              <a:t>KPI 3: Stocks With </a:t>
            </a:r>
            <a:r>
              <a:rPr lang="en-US" b="1" dirty="0">
                <a:solidFill>
                  <a:schemeClr val="tx1"/>
                </a:solidFill>
              </a:rPr>
              <a:t>Highest/Lowest Dividend</a:t>
            </a:r>
            <a:br>
              <a:rPr lang="en-US" sz="4400" b="1" dirty="0">
                <a:solidFill>
                  <a:schemeClr val="tx1">
                    <a:lumMod val="65000"/>
                    <a:lumOff val="35000"/>
                  </a:schemeClr>
                </a:solidFill>
              </a:rPr>
            </a:br>
            <a:endParaRPr lang="en-IN" dirty="0"/>
          </a:p>
        </p:txBody>
      </p:sp>
      <p:graphicFrame>
        <p:nvGraphicFramePr>
          <p:cNvPr id="4" name="Chart 3">
            <a:extLst>
              <a:ext uri="{FF2B5EF4-FFF2-40B4-BE49-F238E27FC236}">
                <a16:creationId xmlns:a16="http://schemas.microsoft.com/office/drawing/2014/main" id="{00000000-0008-0000-0600-000004000000}"/>
              </a:ext>
            </a:extLst>
          </p:cNvPr>
          <p:cNvGraphicFramePr>
            <a:graphicFrameLocks/>
          </p:cNvGraphicFramePr>
          <p:nvPr>
            <p:extLst>
              <p:ext uri="{D42A27DB-BD31-4B8C-83A1-F6EECF244321}">
                <p14:modId xmlns:p14="http://schemas.microsoft.com/office/powerpoint/2010/main" val="618548957"/>
              </p:ext>
            </p:extLst>
          </p:nvPr>
        </p:nvGraphicFramePr>
        <p:xfrm>
          <a:off x="679554" y="2547257"/>
          <a:ext cx="4553628" cy="3659314"/>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8150651F-9E09-CE4B-BA35-E047BEB36187}"/>
              </a:ext>
            </a:extLst>
          </p:cNvPr>
          <p:cNvSpPr txBox="1"/>
          <p:nvPr/>
        </p:nvSpPr>
        <p:spPr>
          <a:xfrm>
            <a:off x="5396459" y="2451696"/>
            <a:ext cx="6251589" cy="3493264"/>
          </a:xfrm>
          <a:prstGeom prst="rect">
            <a:avLst/>
          </a:prstGeom>
          <a:noFill/>
        </p:spPr>
        <p:txBody>
          <a:bodyPr wrap="square" rtlCol="0">
            <a:spAutoFit/>
          </a:bodyPr>
          <a:lstStyle/>
          <a:p>
            <a:r>
              <a:rPr lang="en-IN" b="1" dirty="0">
                <a:latin typeface="Segoe UI" panose="020B0502040204020203" pitchFamily="34" charset="0"/>
                <a:cs typeface="Segoe UI" panose="020B0502040204020203" pitchFamily="34" charset="0"/>
              </a:rPr>
              <a:t>Observation</a:t>
            </a:r>
            <a:r>
              <a:rPr lang="en-IN" sz="1700" b="1" dirty="0">
                <a:latin typeface="Söhne"/>
              </a:rPr>
              <a:t> </a:t>
            </a:r>
          </a:p>
          <a:p>
            <a:endParaRPr lang="en-IN" sz="1700" dirty="0">
              <a:latin typeface="Verdana" panose="020B0604030504040204" pitchFamily="34" charset="0"/>
              <a:ea typeface="Verdana" panose="020B0604030504040204" pitchFamily="34" charset="0"/>
              <a:cs typeface="Verdana" panose="020B0604030504040204" pitchFamily="34" charset="0"/>
            </a:endParaRPr>
          </a:p>
          <a:p>
            <a:pPr algn="just"/>
            <a:r>
              <a:rPr lang="en-GB" sz="1600" b="0" i="0" dirty="0">
                <a:solidFill>
                  <a:srgbClr val="374151"/>
                </a:solidFill>
                <a:effectLst/>
                <a:latin typeface="Times New Roman" panose="02020603050405020304" pitchFamily="18" charset="0"/>
                <a:cs typeface="Times New Roman" panose="02020603050405020304" pitchFamily="18" charset="0"/>
              </a:rPr>
              <a:t>Microsoft Corporation (MSFT) has the highest dividend yield among the selected stocks, while Google (GOOGL) has the lowest dividend yield.</a:t>
            </a:r>
          </a:p>
          <a:p>
            <a:pPr algn="just"/>
            <a:endParaRPr lang="en-GB" sz="1700" dirty="0">
              <a:solidFill>
                <a:srgbClr val="374151"/>
              </a:solidFill>
              <a:latin typeface="Söhne"/>
            </a:endParaRPr>
          </a:p>
          <a:p>
            <a:pPr algn="just"/>
            <a:r>
              <a:rPr lang="en-IN" b="1" dirty="0">
                <a:latin typeface="Segoe UI" panose="020B0502040204020203" pitchFamily="34" charset="0"/>
                <a:cs typeface="Segoe UI" panose="020B0502040204020203" pitchFamily="34" charset="0"/>
              </a:rPr>
              <a:t>Inference</a:t>
            </a:r>
          </a:p>
          <a:p>
            <a:pPr algn="just"/>
            <a:endParaRPr lang="en-GB" sz="1700" b="1" i="0" dirty="0">
              <a:effectLst/>
              <a:latin typeface="Verdana" panose="020B0604030504040204" pitchFamily="34" charset="0"/>
              <a:ea typeface="Verdana" panose="020B0604030504040204" pitchFamily="34" charset="0"/>
              <a:cs typeface="Verdana" panose="020B0604030504040204" pitchFamily="34" charset="0"/>
            </a:endParaRPr>
          </a:p>
          <a:p>
            <a:pPr algn="just"/>
            <a:r>
              <a:rPr lang="en-GB" sz="1600" i="0" dirty="0">
                <a:solidFill>
                  <a:srgbClr val="374151"/>
                </a:solidFill>
                <a:effectLst/>
                <a:latin typeface="Times New Roman" panose="02020603050405020304" pitchFamily="18" charset="0"/>
                <a:cs typeface="Times New Roman" panose="02020603050405020304" pitchFamily="18" charset="0"/>
              </a:rPr>
              <a:t>Microsoft</a:t>
            </a:r>
            <a:r>
              <a:rPr lang="en-GB" sz="1600" b="0" i="0" dirty="0">
                <a:solidFill>
                  <a:srgbClr val="374151"/>
                </a:solidFill>
                <a:effectLst/>
                <a:latin typeface="Times New Roman" panose="02020603050405020304" pitchFamily="18" charset="0"/>
                <a:cs typeface="Times New Roman" panose="02020603050405020304" pitchFamily="18" charset="0"/>
              </a:rPr>
              <a:t> pays a lot in dividends, making it good for people who want regular income. Google doesn't pay as much in dividends, focusing more on growing the company, which might be better for those looking for long-term growth in their investment. Choose based on what you want – regular income or potential for the value of your investment to go up over time.</a:t>
            </a:r>
            <a:endParaRPr lang="en-GB" sz="1600" dirty="0">
              <a:latin typeface="Times New Roman" panose="02020603050405020304" pitchFamily="18" charset="0"/>
              <a:ea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2507076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2B2AE-9DD7-C1A7-40D8-A12848D40039}"/>
              </a:ext>
            </a:extLst>
          </p:cNvPr>
          <p:cNvSpPr>
            <a:spLocks noGrp="1"/>
          </p:cNvSpPr>
          <p:nvPr>
            <p:ph type="title"/>
          </p:nvPr>
        </p:nvSpPr>
        <p:spPr/>
        <p:txBody>
          <a:bodyPr>
            <a:normAutofit/>
          </a:bodyPr>
          <a:lstStyle/>
          <a:p>
            <a:r>
              <a:rPr lang="en-IN" sz="4000" b="1" dirty="0">
                <a:ea typeface="Verdana" panose="020B0604030504040204" pitchFamily="34" charset="0"/>
                <a:cs typeface="Verdana" panose="020B0604030504040204" pitchFamily="34" charset="0"/>
              </a:rPr>
              <a:t>KPI 4: </a:t>
            </a:r>
            <a:r>
              <a:rPr lang="en-US" sz="4000" b="1" dirty="0">
                <a:solidFill>
                  <a:schemeClr val="tx1"/>
                </a:solidFill>
              </a:rPr>
              <a:t>Highest and Lowest P/E Ratio</a:t>
            </a:r>
            <a:endParaRPr lang="en-IN" sz="4000" dirty="0"/>
          </a:p>
        </p:txBody>
      </p:sp>
      <p:graphicFrame>
        <p:nvGraphicFramePr>
          <p:cNvPr id="5" name="Chart 4">
            <a:extLst>
              <a:ext uri="{FF2B5EF4-FFF2-40B4-BE49-F238E27FC236}">
                <a16:creationId xmlns:a16="http://schemas.microsoft.com/office/drawing/2014/main" id="{00000000-0008-0000-0600-000005000000}"/>
              </a:ext>
            </a:extLst>
          </p:cNvPr>
          <p:cNvGraphicFramePr>
            <a:graphicFrameLocks/>
          </p:cNvGraphicFramePr>
          <p:nvPr>
            <p:extLst>
              <p:ext uri="{D42A27DB-BD31-4B8C-83A1-F6EECF244321}">
                <p14:modId xmlns:p14="http://schemas.microsoft.com/office/powerpoint/2010/main" val="2691166465"/>
              </p:ext>
            </p:extLst>
          </p:nvPr>
        </p:nvGraphicFramePr>
        <p:xfrm>
          <a:off x="596833" y="2592376"/>
          <a:ext cx="4674963" cy="3381968"/>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1D115DA1-F397-9BCB-278C-C303E85AD77A}"/>
              </a:ext>
            </a:extLst>
          </p:cNvPr>
          <p:cNvSpPr txBox="1"/>
          <p:nvPr/>
        </p:nvSpPr>
        <p:spPr>
          <a:xfrm>
            <a:off x="5505061" y="2592376"/>
            <a:ext cx="6018245" cy="3231654"/>
          </a:xfrm>
          <a:prstGeom prst="rect">
            <a:avLst/>
          </a:prstGeom>
          <a:noFill/>
        </p:spPr>
        <p:txBody>
          <a:bodyPr wrap="square" rtlCol="0">
            <a:spAutoFit/>
          </a:bodyPr>
          <a:lstStyle/>
          <a:p>
            <a:pPr algn="just"/>
            <a:r>
              <a:rPr lang="en-IN" sz="2000" b="1" dirty="0">
                <a:latin typeface="Segoe UI" panose="020B0502040204020203" pitchFamily="34" charset="0"/>
                <a:cs typeface="Segoe UI" panose="020B0502040204020203" pitchFamily="34" charset="0"/>
              </a:rPr>
              <a:t> Observation </a:t>
            </a:r>
          </a:p>
          <a:p>
            <a:pPr algn="just"/>
            <a:endParaRPr lang="en-IN" dirty="0">
              <a:latin typeface="Söhne"/>
              <a:ea typeface="Verdana" panose="020B0604030504040204" pitchFamily="34" charset="0"/>
              <a:cs typeface="Verdana" panose="020B0604030504040204" pitchFamily="34" charset="0"/>
            </a:endParaRPr>
          </a:p>
          <a:p>
            <a:pPr algn="just"/>
            <a:r>
              <a:rPr lang="en-GB" sz="1600" b="0" i="0" dirty="0">
                <a:solidFill>
                  <a:srgbClr val="374151"/>
                </a:solidFill>
                <a:effectLst/>
                <a:latin typeface="Times New Roman" panose="02020603050405020304" pitchFamily="18" charset="0"/>
                <a:cs typeface="Times New Roman" panose="02020603050405020304" pitchFamily="18" charset="0"/>
              </a:rPr>
              <a:t> Google (GOOGL) has both the highest and lowest Price-to-Earnings (P/E) ratio</a:t>
            </a:r>
          </a:p>
          <a:p>
            <a:pPr algn="just"/>
            <a:endParaRPr lang="en-GB" dirty="0">
              <a:solidFill>
                <a:srgbClr val="374151"/>
              </a:solidFill>
              <a:latin typeface="Söhne"/>
            </a:endParaRPr>
          </a:p>
          <a:p>
            <a:pPr algn="just"/>
            <a:r>
              <a:rPr lang="en-IN" sz="2000" b="1" dirty="0">
                <a:latin typeface="Segoe UI" panose="020B0502040204020203" pitchFamily="34" charset="0"/>
                <a:cs typeface="Segoe UI" panose="020B0502040204020203" pitchFamily="34" charset="0"/>
              </a:rPr>
              <a:t> Inference</a:t>
            </a:r>
          </a:p>
          <a:p>
            <a:pPr algn="just"/>
            <a:endParaRPr lang="en-GB" sz="1600" b="1" i="0" dirty="0">
              <a:effectLst/>
              <a:latin typeface="Times New Roman" panose="02020603050405020304" pitchFamily="18" charset="0"/>
              <a:ea typeface="Verdana" panose="020B0604030504040204" pitchFamily="34" charset="0"/>
              <a:cs typeface="Times New Roman" panose="02020603050405020304" pitchFamily="18" charset="0"/>
            </a:endParaRPr>
          </a:p>
          <a:p>
            <a:pPr marL="342900" indent="-342900" algn="just">
              <a:buAutoNum type="arabicParenR"/>
            </a:pPr>
            <a:r>
              <a:rPr lang="en-GB" sz="1600" b="0" i="0" dirty="0">
                <a:solidFill>
                  <a:srgbClr val="374151"/>
                </a:solidFill>
                <a:effectLst/>
                <a:latin typeface="Times New Roman" panose="02020603050405020304" pitchFamily="18" charset="0"/>
                <a:cs typeface="Times New Roman" panose="02020603050405020304" pitchFamily="18" charset="0"/>
              </a:rPr>
              <a:t>Google's stock is like a rollercoaster for investors – sometimes seen as having great potential (high P/E) and other times as a bit risky (low P/E). </a:t>
            </a:r>
          </a:p>
          <a:p>
            <a:pPr marL="342900" indent="-342900" algn="just">
              <a:buAutoNum type="arabicParenR"/>
            </a:pPr>
            <a:r>
              <a:rPr lang="en-GB" sz="1600" b="0" i="0" dirty="0">
                <a:solidFill>
                  <a:srgbClr val="374151"/>
                </a:solidFill>
                <a:effectLst/>
                <a:latin typeface="Times New Roman" panose="02020603050405020304" pitchFamily="18" charset="0"/>
                <a:cs typeface="Times New Roman" panose="02020603050405020304" pitchFamily="18" charset="0"/>
              </a:rPr>
              <a:t>The stock's value swings a lot, so it's important to understand why investors see it differently at different times. </a:t>
            </a:r>
            <a:endParaRPr lang="en-GB" sz="1600" dirty="0">
              <a:latin typeface="Times New Roman" panose="02020603050405020304" pitchFamily="18" charset="0"/>
              <a:ea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1560111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69FF4-F59A-684F-4AAA-B3278040C1E8}"/>
              </a:ext>
            </a:extLst>
          </p:cNvPr>
          <p:cNvSpPr>
            <a:spLocks noGrp="1"/>
          </p:cNvSpPr>
          <p:nvPr>
            <p:ph type="title"/>
          </p:nvPr>
        </p:nvSpPr>
        <p:spPr>
          <a:xfrm>
            <a:off x="923731" y="972802"/>
            <a:ext cx="10319656" cy="1303867"/>
          </a:xfrm>
        </p:spPr>
        <p:txBody>
          <a:bodyPr>
            <a:normAutofit fontScale="90000"/>
          </a:bodyPr>
          <a:lstStyle/>
          <a:p>
            <a:br>
              <a:rPr lang="en-IN" sz="4400" b="1" i="0" baseline="0" dirty="0">
                <a:solidFill>
                  <a:schemeClr val="tx1"/>
                </a:solidFill>
                <a:effectLst/>
                <a:latin typeface="Söhne"/>
              </a:rPr>
            </a:br>
            <a:r>
              <a:rPr lang="en-IN" b="1" dirty="0">
                <a:ea typeface="Verdana" panose="020B0604030504040204" pitchFamily="34" charset="0"/>
                <a:cs typeface="Verdana" panose="020B0604030504040204" pitchFamily="34" charset="0"/>
              </a:rPr>
              <a:t>KPI 5: </a:t>
            </a:r>
            <a:r>
              <a:rPr lang="en-IN" b="1" i="0" baseline="0" dirty="0">
                <a:solidFill>
                  <a:schemeClr val="tx1"/>
                </a:solidFill>
                <a:effectLst/>
              </a:rPr>
              <a:t>Stocks With Highest Market Cap</a:t>
            </a:r>
            <a:br>
              <a:rPr lang="en-US" sz="3600" dirty="0">
                <a:solidFill>
                  <a:schemeClr val="tx1">
                    <a:lumMod val="65000"/>
                    <a:lumOff val="35000"/>
                  </a:schemeClr>
                </a:solidFill>
                <a:effectLst/>
              </a:rPr>
            </a:br>
            <a:endParaRPr lang="en-IN" dirty="0"/>
          </a:p>
        </p:txBody>
      </p:sp>
      <p:graphicFrame>
        <p:nvGraphicFramePr>
          <p:cNvPr id="5" name="Chart 4">
            <a:extLst>
              <a:ext uri="{FF2B5EF4-FFF2-40B4-BE49-F238E27FC236}">
                <a16:creationId xmlns:a16="http://schemas.microsoft.com/office/drawing/2014/main" id="{528A4971-63FD-4E22-BB41-67353E96A4E9}"/>
              </a:ext>
            </a:extLst>
          </p:cNvPr>
          <p:cNvGraphicFramePr>
            <a:graphicFrameLocks/>
          </p:cNvGraphicFramePr>
          <p:nvPr>
            <p:extLst>
              <p:ext uri="{D42A27DB-BD31-4B8C-83A1-F6EECF244321}">
                <p14:modId xmlns:p14="http://schemas.microsoft.com/office/powerpoint/2010/main" val="3682864765"/>
              </p:ext>
            </p:extLst>
          </p:nvPr>
        </p:nvGraphicFramePr>
        <p:xfrm>
          <a:off x="811763" y="2661692"/>
          <a:ext cx="3424336" cy="2605388"/>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67CAFEEB-639D-ECBF-762D-2D169D967DDD}"/>
              </a:ext>
            </a:extLst>
          </p:cNvPr>
          <p:cNvSpPr txBox="1"/>
          <p:nvPr/>
        </p:nvSpPr>
        <p:spPr>
          <a:xfrm>
            <a:off x="5626359" y="2563771"/>
            <a:ext cx="5866944" cy="3046988"/>
          </a:xfrm>
          <a:prstGeom prst="rect">
            <a:avLst/>
          </a:prstGeom>
          <a:noFill/>
        </p:spPr>
        <p:txBody>
          <a:bodyPr wrap="square" rtlCol="0">
            <a:spAutoFit/>
          </a:bodyPr>
          <a:lstStyle/>
          <a:p>
            <a:r>
              <a:rPr lang="en-IN" sz="2000" b="1" dirty="0">
                <a:latin typeface="Segoe UI" panose="020B0502040204020203" pitchFamily="34" charset="0"/>
                <a:cs typeface="Segoe UI" panose="020B0502040204020203" pitchFamily="34" charset="0"/>
              </a:rPr>
              <a:t>Observation </a:t>
            </a:r>
          </a:p>
          <a:p>
            <a:endParaRPr lang="en-IN" dirty="0">
              <a:latin typeface="Söhne"/>
              <a:ea typeface="Verdana" panose="020B0604030504040204" pitchFamily="34" charset="0"/>
              <a:cs typeface="Verdana" panose="020B0604030504040204" pitchFamily="34" charset="0"/>
            </a:endParaRPr>
          </a:p>
          <a:p>
            <a:r>
              <a:rPr lang="en-GB" sz="1600" dirty="0">
                <a:latin typeface="Times New Roman" panose="02020603050405020304" pitchFamily="18" charset="0"/>
                <a:cs typeface="Times New Roman" panose="02020603050405020304" pitchFamily="18" charset="0"/>
              </a:rPr>
              <a:t>MSFT is the stock with highest market cap of 4,43,17,079 Million.</a:t>
            </a:r>
            <a:endParaRPr lang="en-GB" sz="1600" b="0" i="0" dirty="0">
              <a:effectLst/>
              <a:latin typeface="Times New Roman" panose="02020603050405020304" pitchFamily="18" charset="0"/>
              <a:cs typeface="Times New Roman" panose="02020603050405020304" pitchFamily="18" charset="0"/>
            </a:endParaRPr>
          </a:p>
          <a:p>
            <a:pPr algn="just"/>
            <a:endParaRPr lang="en-GB" dirty="0">
              <a:latin typeface="Söhne"/>
            </a:endParaRPr>
          </a:p>
          <a:p>
            <a:pPr algn="just"/>
            <a:r>
              <a:rPr lang="en-IN" sz="2000" b="1" dirty="0">
                <a:latin typeface="Segoe UI" panose="020B0502040204020203" pitchFamily="34" charset="0"/>
                <a:cs typeface="Segoe UI" panose="020B0502040204020203" pitchFamily="34" charset="0"/>
              </a:rPr>
              <a:t>Inference</a:t>
            </a:r>
          </a:p>
          <a:p>
            <a:pPr algn="just"/>
            <a:endParaRPr lang="en-IN" b="1" dirty="0">
              <a:latin typeface="Times New Roman" panose="02020603050405020304" pitchFamily="18" charset="0"/>
              <a:ea typeface="Verdana" panose="020B0604030504040204" pitchFamily="34" charset="0"/>
              <a:cs typeface="Times New Roman" panose="02020603050405020304" pitchFamily="18" charset="0"/>
            </a:endParaRPr>
          </a:p>
          <a:p>
            <a:pPr marL="342900" indent="-342900" algn="just">
              <a:buAutoNum type="arabicParenR"/>
            </a:pPr>
            <a:r>
              <a:rPr lang="en-GB" sz="1600" b="0" i="0" dirty="0">
                <a:effectLst/>
                <a:latin typeface="Times New Roman" panose="02020603050405020304" pitchFamily="18" charset="0"/>
                <a:cs typeface="Times New Roman" panose="02020603050405020304" pitchFamily="18" charset="0"/>
              </a:rPr>
              <a:t>Microsoft has the largest market capitalization among the selected stocks, indicating it is currently the most valuable company in terms of total market value. </a:t>
            </a:r>
          </a:p>
          <a:p>
            <a:pPr marL="342900" indent="-342900" algn="just">
              <a:buAutoNum type="arabicParenR"/>
            </a:pPr>
            <a:r>
              <a:rPr lang="en-GB" sz="1600" b="0" i="0" dirty="0">
                <a:effectLst/>
                <a:latin typeface="Times New Roman" panose="02020603050405020304" pitchFamily="18" charset="0"/>
                <a:cs typeface="Times New Roman" panose="02020603050405020304" pitchFamily="18" charset="0"/>
              </a:rPr>
              <a:t>Investors and the market may have high confidence in Microsoft's business and growth prospects</a:t>
            </a:r>
            <a:r>
              <a:rPr lang="en-GB" b="0" i="0" dirty="0">
                <a:effectLst/>
                <a:latin typeface="Times New Roman" panose="02020603050405020304" pitchFamily="18" charset="0"/>
                <a:cs typeface="Times New Roman" panose="02020603050405020304" pitchFamily="18" charset="0"/>
              </a:rPr>
              <a:t>.</a:t>
            </a:r>
            <a:endParaRPr lang="en-GB" dirty="0">
              <a:latin typeface="Times New Roman" panose="02020603050405020304" pitchFamily="18" charset="0"/>
              <a:ea typeface="Verdana" panose="020B0604030504040204" pitchFamily="34" charset="0"/>
              <a:cs typeface="Times New Roman" panose="02020603050405020304" pitchFamily="18" charset="0"/>
            </a:endParaRPr>
          </a:p>
        </p:txBody>
      </p:sp>
      <p:graphicFrame>
        <p:nvGraphicFramePr>
          <p:cNvPr id="3" name="Chart 2">
            <a:extLst>
              <a:ext uri="{FF2B5EF4-FFF2-40B4-BE49-F238E27FC236}">
                <a16:creationId xmlns:a16="http://schemas.microsoft.com/office/drawing/2014/main" id="{BF136B0E-9FBC-F2BC-C063-6EA97F49843E}"/>
              </a:ext>
            </a:extLst>
          </p:cNvPr>
          <p:cNvGraphicFramePr>
            <a:graphicFrameLocks/>
          </p:cNvGraphicFramePr>
          <p:nvPr>
            <p:extLst>
              <p:ext uri="{D42A27DB-BD31-4B8C-83A1-F6EECF244321}">
                <p14:modId xmlns:p14="http://schemas.microsoft.com/office/powerpoint/2010/main" val="3332778457"/>
              </p:ext>
            </p:extLst>
          </p:nvPr>
        </p:nvGraphicFramePr>
        <p:xfrm>
          <a:off x="550507" y="2491272"/>
          <a:ext cx="4963886" cy="364827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614887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B8351-F047-4ED2-9C88-0009A7E41D4A}"/>
              </a:ext>
            </a:extLst>
          </p:cNvPr>
          <p:cNvSpPr>
            <a:spLocks noGrp="1"/>
          </p:cNvSpPr>
          <p:nvPr>
            <p:ph type="title"/>
          </p:nvPr>
        </p:nvSpPr>
        <p:spPr>
          <a:xfrm>
            <a:off x="606490" y="982132"/>
            <a:ext cx="10823510" cy="1303867"/>
          </a:xfrm>
        </p:spPr>
        <p:txBody>
          <a:bodyPr>
            <a:noAutofit/>
          </a:bodyPr>
          <a:lstStyle/>
          <a:p>
            <a:r>
              <a:rPr lang="en-IN" sz="4000" b="1" dirty="0">
                <a:ea typeface="Verdana" panose="020B0604030504040204" pitchFamily="34" charset="0"/>
                <a:cs typeface="Verdana" panose="020B0604030504040204" pitchFamily="34" charset="0"/>
              </a:rPr>
              <a:t>KPI 6: </a:t>
            </a:r>
            <a:r>
              <a:rPr lang="en-IN" sz="4000" b="1" i="0" baseline="0" dirty="0">
                <a:solidFill>
                  <a:schemeClr val="tx1"/>
                </a:solidFill>
                <a:effectLst/>
              </a:rPr>
              <a:t>S</a:t>
            </a:r>
            <a:r>
              <a:rPr lang="en-IN" sz="4000" b="1" dirty="0">
                <a:solidFill>
                  <a:schemeClr val="tx1"/>
                </a:solidFill>
              </a:rPr>
              <a:t>tocks with Strong Buying/Selling Signal</a:t>
            </a:r>
            <a:endParaRPr lang="en-IN" sz="4000" dirty="0"/>
          </a:p>
        </p:txBody>
      </p:sp>
      <p:pic>
        <p:nvPicPr>
          <p:cNvPr id="5" name="Picture 4">
            <a:extLst>
              <a:ext uri="{FF2B5EF4-FFF2-40B4-BE49-F238E27FC236}">
                <a16:creationId xmlns:a16="http://schemas.microsoft.com/office/drawing/2014/main" id="{5ADC4422-D0EF-132C-7890-0265143E18AE}"/>
              </a:ext>
            </a:extLst>
          </p:cNvPr>
          <p:cNvPicPr>
            <a:picLocks noChangeAspect="1"/>
          </p:cNvPicPr>
          <p:nvPr/>
        </p:nvPicPr>
        <p:blipFill>
          <a:blip r:embed="rId3"/>
          <a:stretch>
            <a:fillRect/>
          </a:stretch>
        </p:blipFill>
        <p:spPr>
          <a:xfrm>
            <a:off x="802433" y="2556589"/>
            <a:ext cx="5570375" cy="3319279"/>
          </a:xfrm>
          <a:prstGeom prst="rect">
            <a:avLst/>
          </a:prstGeom>
        </p:spPr>
      </p:pic>
      <p:sp>
        <p:nvSpPr>
          <p:cNvPr id="6" name="TextBox 5">
            <a:extLst>
              <a:ext uri="{FF2B5EF4-FFF2-40B4-BE49-F238E27FC236}">
                <a16:creationId xmlns:a16="http://schemas.microsoft.com/office/drawing/2014/main" id="{86E0EAD2-EAB4-D128-C7B7-26886DB6F2EC}"/>
              </a:ext>
            </a:extLst>
          </p:cNvPr>
          <p:cNvSpPr txBox="1"/>
          <p:nvPr/>
        </p:nvSpPr>
        <p:spPr>
          <a:xfrm>
            <a:off x="6517446" y="2452101"/>
            <a:ext cx="4998127" cy="3708708"/>
          </a:xfrm>
          <a:prstGeom prst="rect">
            <a:avLst/>
          </a:prstGeom>
          <a:noFill/>
        </p:spPr>
        <p:txBody>
          <a:bodyPr wrap="square" rtlCol="0">
            <a:spAutoFit/>
          </a:bodyPr>
          <a:lstStyle/>
          <a:p>
            <a:pPr algn="just"/>
            <a:r>
              <a:rPr lang="en-IN" sz="2000" b="1" dirty="0">
                <a:latin typeface="Segoe UI" panose="020B0502040204020203" pitchFamily="34" charset="0"/>
                <a:cs typeface="Segoe UI" panose="020B0502040204020203" pitchFamily="34" charset="0"/>
              </a:rPr>
              <a:t>Observation</a:t>
            </a:r>
          </a:p>
          <a:p>
            <a:pPr algn="just"/>
            <a:endParaRPr lang="en-IN" sz="1700" b="1" dirty="0">
              <a:latin typeface="Söhne"/>
            </a:endParaRPr>
          </a:p>
          <a:p>
            <a:pPr algn="just"/>
            <a:r>
              <a:rPr lang="en-IN" sz="1600" dirty="0">
                <a:latin typeface="Times New Roman" panose="02020603050405020304" pitchFamily="18" charset="0"/>
                <a:cs typeface="Times New Roman" panose="02020603050405020304" pitchFamily="18" charset="0"/>
              </a:rPr>
              <a:t>Large number of stocks are falling under Neutral Zone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suggesting the</a:t>
            </a:r>
            <a:r>
              <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stability in the price movements.</a:t>
            </a:r>
            <a:endParaRPr lang="en-IN" sz="1600" b="1" dirty="0">
              <a:latin typeface="Times New Roman" panose="02020603050405020304" pitchFamily="18" charset="0"/>
              <a:cs typeface="Times New Roman" panose="02020603050405020304" pitchFamily="18" charset="0"/>
            </a:endParaRPr>
          </a:p>
          <a:p>
            <a:pPr algn="just"/>
            <a:endParaRPr lang="en-IN" sz="1700" dirty="0">
              <a:latin typeface="Söhne"/>
              <a:ea typeface="Verdana" panose="020B0604030504040204" pitchFamily="34" charset="0"/>
              <a:cs typeface="Verdana" panose="020B0604030504040204" pitchFamily="34" charset="0"/>
            </a:endParaRPr>
          </a:p>
          <a:p>
            <a:pPr algn="just"/>
            <a:r>
              <a:rPr lang="en-IN" sz="2000" b="1" dirty="0">
                <a:latin typeface="Segoe UI" panose="020B0502040204020203" pitchFamily="34" charset="0"/>
                <a:cs typeface="Segoe UI" panose="020B0502040204020203" pitchFamily="34" charset="0"/>
              </a:rPr>
              <a:t>Inference</a:t>
            </a:r>
          </a:p>
          <a:p>
            <a:pPr algn="just"/>
            <a:endParaRPr lang="en-IN" sz="1700" b="1" dirty="0">
              <a:latin typeface="Söhne"/>
            </a:endParaRPr>
          </a:p>
          <a:p>
            <a:pPr algn="just"/>
            <a:r>
              <a:rPr lang="en-IN" sz="1600" dirty="0">
                <a:latin typeface="Times New Roman" panose="02020603050405020304" pitchFamily="18" charset="0"/>
                <a:cs typeface="Times New Roman" panose="02020603050405020304" pitchFamily="18" charset="0"/>
              </a:rPr>
              <a:t>1) As per the observation, </a:t>
            </a:r>
            <a:r>
              <a:rPr lang="en-GB" sz="1600" dirty="0">
                <a:latin typeface="Times New Roman" panose="02020603050405020304" pitchFamily="18" charset="0"/>
                <a:cs typeface="Times New Roman" panose="02020603050405020304" pitchFamily="18" charset="0"/>
              </a:rPr>
              <a:t>it could imply that the market is currently in a state of equilibrium or indecision. Investors may be adopting a wait-and-see approach.</a:t>
            </a:r>
          </a:p>
          <a:p>
            <a:pPr algn="just"/>
            <a:endParaRPr lang="en-GB" sz="1600" dirty="0">
              <a:latin typeface="Times New Roman" panose="02020603050405020304" pitchFamily="18" charset="0"/>
              <a:cs typeface="Times New Roman" panose="02020603050405020304" pitchFamily="18" charset="0"/>
            </a:endParaRPr>
          </a:p>
          <a:p>
            <a:pPr algn="just"/>
            <a:r>
              <a:rPr lang="en-GB" sz="1600" dirty="0">
                <a:latin typeface="Times New Roman" panose="02020603050405020304" pitchFamily="18" charset="0"/>
                <a:cs typeface="Times New Roman" panose="02020603050405020304" pitchFamily="18" charset="0"/>
              </a:rPr>
              <a:t>2)  It's essential to monitor the market conditions closely  and be prepared for potential shifts in sentiment that could impact stock movements.</a:t>
            </a:r>
            <a:endParaRPr lang="en-IN" sz="1600" b="1" dirty="0">
              <a:latin typeface="Times New Roman" panose="02020603050405020304" pitchFamily="18" charset="0"/>
              <a:ea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388347333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AB946B"/>
      </a:accent1>
      <a:accent2>
        <a:srgbClr val="C04F32"/>
      </a:accent2>
      <a:accent3>
        <a:srgbClr val="DD8C3C"/>
      </a:accent3>
      <a:accent4>
        <a:srgbClr val="8E684C"/>
      </a:accent4>
      <a:accent5>
        <a:srgbClr val="CBAF62"/>
      </a:accent5>
      <a:accent6>
        <a:srgbClr val="803348"/>
      </a:accent6>
      <a:hlink>
        <a:srgbClr val="86724D"/>
      </a:hlink>
      <a:folHlink>
        <a:srgbClr val="B99E84"/>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A2BEDC8B-F191-493B-BA33-0F4F800A89D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1137</TotalTime>
  <Words>1079</Words>
  <Application>Microsoft Office PowerPoint</Application>
  <PresentationFormat>Widescreen</PresentationFormat>
  <Paragraphs>138</Paragraphs>
  <Slides>21</Slides>
  <Notes>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vt:i4>
      </vt:variant>
    </vt:vector>
  </HeadingPairs>
  <TitlesOfParts>
    <vt:vector size="33" baseType="lpstr">
      <vt:lpstr>Arial</vt:lpstr>
      <vt:lpstr>Arial Black</vt:lpstr>
      <vt:lpstr>Calibri</vt:lpstr>
      <vt:lpstr>Eudoxus Sans</vt:lpstr>
      <vt:lpstr>Garamond</vt:lpstr>
      <vt:lpstr>Segoe UI</vt:lpstr>
      <vt:lpstr>Segoe UI Black</vt:lpstr>
      <vt:lpstr>Söhne</vt:lpstr>
      <vt:lpstr>Times New Roman</vt:lpstr>
      <vt:lpstr>Verdana</vt:lpstr>
      <vt:lpstr>Wingdings</vt:lpstr>
      <vt:lpstr>Organic</vt:lpstr>
      <vt:lpstr>STOCK MARKET ANALYSIS</vt:lpstr>
      <vt:lpstr>Business Objective</vt:lpstr>
      <vt:lpstr>PowerPoint Presentation</vt:lpstr>
      <vt:lpstr>KPI 1: Average Daily Trading Volume</vt:lpstr>
      <vt:lpstr>KPI 2: Most Volatile Stocks</vt:lpstr>
      <vt:lpstr> KPI 3: Stocks With Highest/Lowest Dividend </vt:lpstr>
      <vt:lpstr>KPI 4: Highest and Lowest P/E Ratio</vt:lpstr>
      <vt:lpstr> KPI 5: Stocks With Highest Market Cap </vt:lpstr>
      <vt:lpstr>KPI 6: Stocks with Strong Buying/Selling Signal</vt:lpstr>
      <vt:lpstr>KPI 7: Stocks Near 52 Weeks High/Low</vt:lpstr>
      <vt:lpstr>PowerPoint Presentation</vt:lpstr>
      <vt:lpstr>Dashboard : Excel</vt:lpstr>
      <vt:lpstr>Dashboard : Excel continues…</vt:lpstr>
      <vt:lpstr>PowerPoint Presentation</vt:lpstr>
      <vt:lpstr>Dashboard : Power BI</vt:lpstr>
      <vt:lpstr>PowerPoint Presentation</vt:lpstr>
      <vt:lpstr>PowerPoint Presentation</vt:lpstr>
      <vt:lpstr>Dashboard : Tableau</vt:lpstr>
      <vt:lpstr>Challenges we faced…</vt:lpstr>
      <vt:lpstr>Experiences we gain…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STOCKMARKET ANALYSIS DASHBOARD</dc:title>
  <dc:creator>Rucha Korhalkar-Dorle</dc:creator>
  <cp:lastModifiedBy>Ankit Akash</cp:lastModifiedBy>
  <cp:revision>31</cp:revision>
  <dcterms:created xsi:type="dcterms:W3CDTF">2024-01-10T08:25:43Z</dcterms:created>
  <dcterms:modified xsi:type="dcterms:W3CDTF">2024-06-21T07:21:28Z</dcterms:modified>
</cp:coreProperties>
</file>

<file path=docProps/thumbnail.jpeg>
</file>